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comments/comment1.xml" ContentType="application/vnd.openxmlformats-officedocument.presentationml.comments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2"/>
  </p:notesMasterIdLst>
  <p:sldIdLst>
    <p:sldId id="264" r:id="rId2"/>
    <p:sldId id="273" r:id="rId3"/>
    <p:sldId id="274" r:id="rId4"/>
    <p:sldId id="275" r:id="rId5"/>
    <p:sldId id="276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56" r:id="rId14"/>
    <p:sldId id="257" r:id="rId15"/>
    <p:sldId id="259" r:id="rId16"/>
    <p:sldId id="258" r:id="rId17"/>
    <p:sldId id="260" r:id="rId18"/>
    <p:sldId id="261" r:id="rId19"/>
    <p:sldId id="262" r:id="rId20"/>
    <p:sldId id="26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Georgia Traver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 authorId="0" dt="2013-02-14T14:09:26.341" idx="1">
    <p:pos x="1382" y="2764"/>
    <p:text>Shelley, Mary. Frankenstein; or the Modern Prometheus, Introduction, p. xii.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D3CAB-F965-DF42-BDE4-79339CBD97E8}" type="datetimeFigureOut">
              <a:rPr lang="en-US" smtClean="0"/>
              <a:t>2/15/13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07C56-4047-C049-9631-C5D360AC52C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Discourse</a:t>
            </a:r>
            <a:r>
              <a:rPr lang="en-US" baseline="0" dirty="0" smtClean="0"/>
              <a:t> on the Method, Trans. Donald A. Crass. Cambridge: Hackett Publishing Company, 1998.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http://</a:t>
            </a:r>
            <a:r>
              <a:rPr lang="en-US" baseline="0" dirty="0" err="1" smtClean="0"/>
              <a:t>media.web.britannica.com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eb</a:t>
            </a:r>
            <a:r>
              <a:rPr lang="en-US" baseline="0" dirty="0" smtClean="0"/>
              <a:t>-media/33/8433-004-8E2D30AB.jpg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1E12D-F3CE-5044-A448-FF0BFA4D961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69347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mathworld.wolfram.com</a:t>
            </a:r>
            <a:r>
              <a:rPr lang="en-US" dirty="0" smtClean="0"/>
              <a:t>/images/</a:t>
            </a:r>
            <a:r>
              <a:rPr lang="en-US" dirty="0" err="1" smtClean="0"/>
              <a:t>eps</a:t>
            </a:r>
            <a:r>
              <a:rPr lang="en-US" dirty="0" smtClean="0"/>
              <a:t>-gif/IsoscelesRightTriangle_1000.gif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1E12D-F3CE-5044-A448-FF0BFA4D961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8931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images.onlinejokeshop.co.uk</a:t>
            </a:r>
            <a:r>
              <a:rPr lang="en-US" dirty="0" smtClean="0"/>
              <a:t>/images/shop/</a:t>
            </a:r>
            <a:r>
              <a:rPr lang="en-US" dirty="0" err="1" smtClean="0"/>
              <a:t>product_images</a:t>
            </a:r>
            <a:r>
              <a:rPr lang="en-US" dirty="0" smtClean="0"/>
              <a:t>/38988/528.jpg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1E12D-F3CE-5044-A448-FF0BFA4D961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7020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images.onlinejokeshop.co.uk</a:t>
            </a:r>
            <a:r>
              <a:rPr lang="en-US" dirty="0" smtClean="0"/>
              <a:t>/images/shop/</a:t>
            </a:r>
            <a:r>
              <a:rPr lang="en-US" dirty="0" err="1" smtClean="0"/>
              <a:t>product_images</a:t>
            </a:r>
            <a:r>
              <a:rPr lang="en-US" dirty="0" smtClean="0"/>
              <a:t>/38988/528.jpg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1E12D-F3CE-5044-A448-FF0BFA4D961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1824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funeralspot.com</a:t>
            </a:r>
            <a:r>
              <a:rPr lang="en-US" dirty="0" smtClean="0"/>
              <a:t>/images/</a:t>
            </a:r>
            <a:r>
              <a:rPr lang="en-US" dirty="0" err="1" smtClean="0"/>
              <a:t>infositepics</a:t>
            </a:r>
            <a:r>
              <a:rPr lang="en-US" dirty="0" smtClean="0"/>
              <a:t>/</a:t>
            </a:r>
            <a:r>
              <a:rPr lang="en-US" dirty="0" err="1" smtClean="0"/>
              <a:t>funeralspot</a:t>
            </a:r>
            <a:r>
              <a:rPr lang="en-US" smtClean="0"/>
              <a:t>-catholic-funerals(1).jpg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1E12D-F3CE-5044-A448-FF0BFA4D961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7779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BA00-2E54-774E-B5C6-9B226EC45174}" type="datetimeFigureOut">
              <a:rPr lang="en-US" smtClean="0"/>
              <a:pPr/>
              <a:t>2/14/13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E562-1ABC-344D-86DB-25675D607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BA00-2E54-774E-B5C6-9B226EC45174}" type="datetimeFigureOut">
              <a:rPr lang="en-US" smtClean="0"/>
              <a:pPr/>
              <a:t>2/14/13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E562-1ABC-344D-86DB-25675D607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BA00-2E54-774E-B5C6-9B226EC45174}" type="datetimeFigureOut">
              <a:rPr lang="en-US" smtClean="0"/>
              <a:pPr/>
              <a:t>2/14/13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E562-1ABC-344D-86DB-25675D607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BA00-2E54-774E-B5C6-9B226EC45174}" type="datetimeFigureOut">
              <a:rPr lang="en-US" smtClean="0"/>
              <a:pPr/>
              <a:t>2/14/13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E562-1ABC-344D-86DB-25675D607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BA00-2E54-774E-B5C6-9B226EC45174}" type="datetimeFigureOut">
              <a:rPr lang="en-US" smtClean="0"/>
              <a:pPr/>
              <a:t>2/14/13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E562-1ABC-344D-86DB-25675D607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BA00-2E54-774E-B5C6-9B226EC45174}" type="datetimeFigureOut">
              <a:rPr lang="en-US" smtClean="0"/>
              <a:pPr/>
              <a:t>2/14/13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E562-1ABC-344D-86DB-25675D607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BA00-2E54-774E-B5C6-9B226EC45174}" type="datetimeFigureOut">
              <a:rPr lang="en-US" smtClean="0"/>
              <a:pPr/>
              <a:t>2/14/13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E562-1ABC-344D-86DB-25675D607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BA00-2E54-774E-B5C6-9B226EC45174}" type="datetimeFigureOut">
              <a:rPr lang="en-US" smtClean="0"/>
              <a:pPr/>
              <a:t>2/14/13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E562-1ABC-344D-86DB-25675D607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BA00-2E54-774E-B5C6-9B226EC45174}" type="datetimeFigureOut">
              <a:rPr lang="en-US" smtClean="0"/>
              <a:pPr/>
              <a:t>2/14/13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E562-1ABC-344D-86DB-25675D607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BA00-2E54-774E-B5C6-9B226EC45174}" type="datetimeFigureOut">
              <a:rPr lang="en-US" smtClean="0"/>
              <a:pPr/>
              <a:t>2/14/13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E562-1ABC-344D-86DB-25675D607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BA00-2E54-774E-B5C6-9B226EC45174}" type="datetimeFigureOut">
              <a:rPr lang="en-US" smtClean="0"/>
              <a:pPr/>
              <a:t>2/14/13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E562-1ABC-344D-86DB-25675D607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9BA00-2E54-774E-B5C6-9B226EC45174}" type="datetimeFigureOut">
              <a:rPr lang="en-US" smtClean="0"/>
              <a:pPr/>
              <a:t>2/14/13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7E562-1ABC-344D-86DB-25675D607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René </a:t>
            </a:r>
            <a:r>
              <a:rPr lang="en-US" dirty="0" err="1" smtClean="0">
                <a:latin typeface="Arial"/>
                <a:cs typeface="Arial"/>
              </a:rPr>
              <a:t>Decartes</a:t>
            </a:r>
            <a:r>
              <a:rPr lang="en-US" dirty="0" smtClean="0">
                <a:latin typeface="Arial"/>
                <a:cs typeface="Arial"/>
              </a:rPr>
              <a:t>: the man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874" y="1917073"/>
            <a:ext cx="3239523" cy="4507605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March 31, 1596- February 11, 1649</a:t>
            </a:r>
          </a:p>
          <a:p>
            <a:r>
              <a:rPr lang="en-US" sz="2400" dirty="0" smtClean="0">
                <a:latin typeface="Arial"/>
                <a:cs typeface="Arial"/>
              </a:rPr>
              <a:t>Jesuit-educated, AB &amp; JD </a:t>
            </a:r>
          </a:p>
          <a:p>
            <a:r>
              <a:rPr lang="en-US" sz="2400" dirty="0" smtClean="0">
                <a:latin typeface="Arial"/>
                <a:cs typeface="Arial"/>
              </a:rPr>
              <a:t>November 1619: Descartes’ grand vision </a:t>
            </a:r>
          </a:p>
          <a:p>
            <a:r>
              <a:rPr lang="en-US" sz="2400" i="1" dirty="0" smtClean="0">
                <a:latin typeface="Arial"/>
                <a:cs typeface="Arial"/>
              </a:rPr>
              <a:t>Discourse </a:t>
            </a:r>
            <a:r>
              <a:rPr lang="en-US" sz="2400" dirty="0" smtClean="0">
                <a:latin typeface="Arial"/>
                <a:cs typeface="Arial"/>
              </a:rPr>
              <a:t> 1637</a:t>
            </a:r>
          </a:p>
          <a:p>
            <a:r>
              <a:rPr lang="en-US" sz="2400" i="1" dirty="0" smtClean="0">
                <a:latin typeface="Arial"/>
                <a:cs typeface="Arial"/>
              </a:rPr>
              <a:t>Principles </a:t>
            </a:r>
            <a:r>
              <a:rPr lang="en-US" sz="2400" dirty="0" smtClean="0">
                <a:latin typeface="Arial"/>
                <a:cs typeface="Arial"/>
              </a:rPr>
              <a:t>1644</a:t>
            </a:r>
            <a:endParaRPr lang="en-US" sz="2400" i="1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400" dirty="0" smtClean="0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sz="20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5" name="Picture 4" descr="8433-004-8E2D30AB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877012" y="1889691"/>
            <a:ext cx="3374822" cy="396105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89903" y="1405714"/>
            <a:ext cx="848999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310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282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Part V: Human </a:t>
            </a:r>
            <a:r>
              <a:rPr lang="en-US" dirty="0" err="1" smtClean="0">
                <a:latin typeface="Arial"/>
                <a:cs typeface="Arial"/>
              </a:rPr>
              <a:t>Exceptionalism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/>
                <a:cs typeface="Arial"/>
              </a:rPr>
              <a:t>Ability for self-expression</a:t>
            </a:r>
          </a:p>
          <a:p>
            <a:r>
              <a:rPr lang="en-US" sz="2400" dirty="0" smtClean="0">
                <a:latin typeface="Arial"/>
                <a:cs typeface="Arial"/>
              </a:rPr>
              <a:t>Rational soul </a:t>
            </a:r>
          </a:p>
          <a:p>
            <a:r>
              <a:rPr lang="en-US" sz="2400" dirty="0" smtClean="0">
                <a:latin typeface="Arial"/>
                <a:cs typeface="Arial"/>
              </a:rPr>
              <a:t>Consciousness </a:t>
            </a:r>
          </a:p>
          <a:p>
            <a:r>
              <a:rPr lang="en-US" sz="2400" dirty="0" smtClean="0">
                <a:latin typeface="Arial"/>
                <a:cs typeface="Arial"/>
              </a:rPr>
              <a:t>Afterlife </a:t>
            </a:r>
          </a:p>
          <a:p>
            <a:endParaRPr lang="en-US" dirty="0"/>
          </a:p>
        </p:txBody>
      </p:sp>
      <p:pic>
        <p:nvPicPr>
          <p:cNvPr id="4" name="Picture 3" descr="heaven__s_light_13765932_by_stockproject1-d3p82j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752107" y="2879744"/>
            <a:ext cx="4350864" cy="348634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89903" y="1363843"/>
            <a:ext cx="848999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1718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Part VI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Reveals why treaty went unpublished</a:t>
            </a:r>
          </a:p>
          <a:p>
            <a:r>
              <a:rPr lang="en-US" sz="2400" dirty="0" smtClean="0">
                <a:latin typeface="Arial"/>
                <a:cs typeface="Arial"/>
              </a:rPr>
              <a:t>Fear “that among my own opinions one might be found which should be misunderstood” 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5" name="Picture 4" descr="funeralspot-catholic-funerals(1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250864" y="3351235"/>
            <a:ext cx="2861924" cy="339592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89903" y="1335929"/>
            <a:ext cx="848999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09497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Discussion Questions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400" dirty="0" smtClean="0">
                <a:latin typeface="Arial"/>
                <a:cs typeface="Arial"/>
              </a:rPr>
              <a:t>How does Descartes’ view of God change from </a:t>
            </a:r>
            <a:r>
              <a:rPr lang="en-US" sz="2400" i="1" dirty="0" smtClean="0">
                <a:latin typeface="Arial"/>
                <a:cs typeface="Arial"/>
              </a:rPr>
              <a:t>Discourse </a:t>
            </a:r>
            <a:r>
              <a:rPr lang="en-US" sz="2400" dirty="0" smtClean="0">
                <a:latin typeface="Arial"/>
                <a:cs typeface="Arial"/>
              </a:rPr>
              <a:t> to </a:t>
            </a:r>
            <a:r>
              <a:rPr lang="en-US" sz="2400" i="1" dirty="0" smtClean="0">
                <a:latin typeface="Arial"/>
                <a:cs typeface="Arial"/>
              </a:rPr>
              <a:t>Principles</a:t>
            </a:r>
            <a:r>
              <a:rPr lang="en-US" sz="2400" dirty="0" smtClean="0">
                <a:latin typeface="Arial"/>
                <a:cs typeface="Arial"/>
              </a:rPr>
              <a:t>? Does it change?</a:t>
            </a:r>
          </a:p>
          <a:p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How much should scientists rely on their senses / intuition? Do you think observation is ever perfectly objective? </a:t>
            </a:r>
          </a:p>
          <a:p>
            <a:pPr marL="0" indent="0">
              <a:buNone/>
            </a:pPr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How does time, and the clock in particular, factor into Descartes’ conceptions of living creatures? </a:t>
            </a:r>
          </a:p>
          <a:p>
            <a:endParaRPr lang="en-US" sz="2400" dirty="0" smtClean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89903" y="1335929"/>
            <a:ext cx="848999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4577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966" y="2396318"/>
            <a:ext cx="2846068" cy="3705818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  <a:latin typeface="Arial"/>
                <a:cs typeface="Arial"/>
              </a:rPr>
              <a:t>The Principles of Philosophy</a:t>
            </a:r>
            <a:endParaRPr lang="en-US" dirty="0">
              <a:solidFill>
                <a:srgbClr val="008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6975" y="469393"/>
            <a:ext cx="8227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8000"/>
                </a:solidFill>
                <a:latin typeface="Arial"/>
                <a:cs typeface="Arial"/>
              </a:rPr>
              <a:t>Extension</a:t>
            </a:r>
            <a:endParaRPr lang="en-US" sz="44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89903" y="1294058"/>
            <a:ext cx="848999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6975" y="1561735"/>
            <a:ext cx="79654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 “</a:t>
            </a:r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he nature of the body consists...in extension alone.”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  Primary characteristic of matter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  For Descartes, it meant that the object had the property of existing in more than one dimension at the same time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  Possible to conceive of extension without other properties (color, hardness), but not </a:t>
            </a: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extension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  Not shape, but length, depth, and breadth</a:t>
            </a:r>
            <a:endParaRPr lang="en-US" sz="2000" dirty="0" smtClean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281" y="4376417"/>
            <a:ext cx="2049205" cy="18074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661" y="4141723"/>
            <a:ext cx="2114054" cy="223543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6975" y="469393"/>
            <a:ext cx="8227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8000"/>
                </a:solidFill>
                <a:latin typeface="Arial"/>
                <a:cs typeface="Arial"/>
              </a:rPr>
              <a:t>Extension</a:t>
            </a:r>
            <a:endParaRPr lang="en-US" sz="44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89903" y="1294058"/>
            <a:ext cx="848999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1808148"/>
            <a:ext cx="7289800" cy="41529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6975" y="469393"/>
            <a:ext cx="8227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8000"/>
                </a:solidFill>
                <a:latin typeface="Arial"/>
                <a:cs typeface="Arial"/>
              </a:rPr>
              <a:t>God</a:t>
            </a:r>
            <a:endParaRPr lang="en-US" sz="44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89903" y="1294058"/>
            <a:ext cx="848999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6975" y="1587651"/>
            <a:ext cx="796541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 “Not fear to fall into error by imagining His works to be too great, too beautiful, too perfect...”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  Confidence in the ability to master the physical world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  The clock and the control of time is that example of harnessing the chaos of the physical world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538" y="3812429"/>
            <a:ext cx="2697899" cy="26978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230" y="3840041"/>
            <a:ext cx="1757398" cy="246529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6975" y="469393"/>
            <a:ext cx="8227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8000"/>
                </a:solidFill>
                <a:latin typeface="Arial"/>
                <a:cs typeface="Arial"/>
              </a:rPr>
              <a:t>Sensation</a:t>
            </a:r>
            <a:endParaRPr lang="en-US" sz="44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89903" y="1294058"/>
            <a:ext cx="848999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6975" y="1587651"/>
            <a:ext cx="796541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 The perception and feeling of the physical world around us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 Inform man of the harms and benefits of the world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 Mix of our emotions and the senses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 Pain, joy, sight, smell, auditory, etc.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908443"/>
            <a:ext cx="3810000" cy="2133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170" y="3622284"/>
            <a:ext cx="3225800" cy="2641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6975" y="469393"/>
            <a:ext cx="8227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8000"/>
                </a:solidFill>
                <a:latin typeface="Arial"/>
                <a:cs typeface="Arial"/>
              </a:rPr>
              <a:t>Union of the Body and Mind</a:t>
            </a:r>
            <a:endParaRPr lang="en-US" sz="44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89903" y="1294058"/>
            <a:ext cx="848999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6975" y="1587651"/>
            <a:ext cx="796541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 Sensations, the crossroads of the emotions and the senses, lie at the union of the body and the mind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 Mind and body are separate and independent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 Possible for the immaterial (mind) and the material (body) to </a:t>
            </a: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intersect </a:t>
            </a:r>
            <a:r>
              <a:rPr lang="en-US" sz="2000" dirty="0" err="1" smtClean="0">
                <a:solidFill>
                  <a:srgbClr val="000090"/>
                </a:solidFill>
                <a:latin typeface="Arial"/>
                <a:cs typeface="Arial"/>
                <a:sym typeface="Wingdings"/>
              </a:rPr>
              <a:t></a:t>
            </a: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  <a:sym typeface="Wingdings"/>
              </a:rPr>
              <a:t>Time and Humans</a:t>
            </a:r>
            <a:endParaRPr lang="en-US" sz="2000" dirty="0" smtClean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634" y="3595160"/>
            <a:ext cx="2961054" cy="29446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160" y="3325604"/>
            <a:ext cx="3214160" cy="321416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6975" y="469393"/>
            <a:ext cx="8227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8000"/>
                </a:solidFill>
                <a:latin typeface="Arial"/>
                <a:cs typeface="Arial"/>
              </a:rPr>
              <a:t>Questions</a:t>
            </a:r>
            <a:endParaRPr lang="en-US" sz="44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89903" y="1294058"/>
            <a:ext cx="848999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6975" y="1587651"/>
            <a:ext cx="79654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 How does time relate to extension?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 Why do we not consider shape to be extension?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 Why does Descartes play down the power and awe of God?</a:t>
            </a:r>
            <a:endParaRPr lang="en-US" sz="2000" dirty="0" smtClean="0">
              <a:solidFill>
                <a:srgbClr val="00009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964"/>
            <a:ext cx="8229600" cy="989729"/>
          </a:xfrm>
        </p:spPr>
        <p:txBody>
          <a:bodyPr/>
          <a:lstStyle/>
          <a:p>
            <a:r>
              <a:rPr lang="en-US" dirty="0" smtClean="0"/>
              <a:t>Descartes and Frankenstein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1437" y="1121693"/>
            <a:ext cx="8741951" cy="1798010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 smtClean="0"/>
              <a:t>After his three dreams, does René Descartes’ (1596-1650) obsession with developing a </a:t>
            </a:r>
            <a:r>
              <a:rPr lang="en-US" i="1" dirty="0" smtClean="0"/>
              <a:t>mirabilis scientiae </a:t>
            </a:r>
            <a:r>
              <a:rPr lang="en-US" i="1" dirty="0" err="1" smtClean="0"/>
              <a:t>fundamenta</a:t>
            </a:r>
            <a:r>
              <a:rPr lang="en-US" dirty="0"/>
              <a:t> </a:t>
            </a:r>
            <a:r>
              <a:rPr lang="en-US" dirty="0" smtClean="0"/>
              <a:t>foreshadow the iconic monster in Mary Shelley’s “Dr. Frankenstein” of two hundred years later? How, yes or no?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97816" y="366843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98823" y="3249611"/>
            <a:ext cx="5855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Tx/>
              <a:buChar char="-"/>
            </a:pPr>
            <a:endParaRPr lang="en-US" sz="2200" dirty="0" smtClean="0"/>
          </a:p>
          <a:p>
            <a:pPr marL="342900" indent="-342900" algn="ctr">
              <a:buFontTx/>
              <a:buChar char="-"/>
            </a:pPr>
            <a:endParaRPr lang="en-US" sz="2200" dirty="0" smtClean="0"/>
          </a:p>
          <a:p>
            <a:pPr marL="342900" indent="-342900" algn="ctr">
              <a:buFontTx/>
              <a:buChar char="-"/>
            </a:pPr>
            <a:endParaRPr lang="en-US" sz="2200" dirty="0" smtClean="0"/>
          </a:p>
          <a:p>
            <a:pPr algn="ctr"/>
            <a:r>
              <a:rPr lang="en-US" sz="2200" dirty="0" smtClean="0"/>
              <a:t>VS.</a:t>
            </a:r>
            <a:endParaRPr lang="en-US" sz="2200" dirty="0"/>
          </a:p>
        </p:txBody>
      </p:sp>
      <p:pic>
        <p:nvPicPr>
          <p:cNvPr id="9" name="Picture 8" descr="descarte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90053" y="3094093"/>
            <a:ext cx="2707763" cy="3178126"/>
          </a:xfrm>
          <a:prstGeom prst="rect">
            <a:avLst/>
          </a:prstGeom>
        </p:spPr>
      </p:pic>
      <p:pic>
        <p:nvPicPr>
          <p:cNvPr id="4" name="Picture 3" descr="fran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658725" y="3094093"/>
            <a:ext cx="2536532" cy="317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8654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6975" y="469393"/>
            <a:ext cx="8227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8000"/>
                </a:solidFill>
                <a:latin typeface="Arial"/>
                <a:cs typeface="Arial"/>
              </a:rPr>
              <a:t>References</a:t>
            </a:r>
            <a:endParaRPr lang="en-US" sz="44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89903" y="1294058"/>
            <a:ext cx="848999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6975" y="1587651"/>
            <a:ext cx="7965410" cy="6370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Descartes, René. Principles of Philosophy. Dordrecht, Holland:</a:t>
            </a:r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 	</a:t>
            </a:r>
            <a:r>
              <a:rPr lang="en-US" dirty="0" err="1" smtClean="0">
                <a:solidFill>
                  <a:srgbClr val="000090"/>
                </a:solidFill>
                <a:latin typeface="Arial"/>
                <a:cs typeface="Arial"/>
              </a:rPr>
              <a:t>Reidel</a:t>
            </a:r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, 1983. Print</a:t>
            </a:r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.</a:t>
            </a:r>
          </a:p>
          <a:p>
            <a:pPr>
              <a:spcAft>
                <a:spcPts val="600"/>
              </a:spcAft>
            </a:pPr>
            <a:endParaRPr lang="en-US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Lahr, C. Dwight, and Beatriz Pastor. </a:t>
            </a: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A Matter of Time (draft manuscript).</a:t>
            </a:r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 2012</a:t>
            </a:r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.</a:t>
            </a:r>
          </a:p>
          <a:p>
            <a:endParaRPr lang="en-US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Shakespeare, William. </a:t>
            </a: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The Merchant of Venice.</a:t>
            </a:r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 London, 1605.</a:t>
            </a:r>
          </a:p>
          <a:p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Shelley, Mary. </a:t>
            </a: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Frankenstein; or the modern Prometheus.</a:t>
            </a:r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 London, 1818</a:t>
            </a:r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.</a:t>
            </a:r>
          </a:p>
          <a:p>
            <a:endParaRPr lang="en-US" i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Discourse </a:t>
            </a: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on Method.</a:t>
            </a:r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 Trans. Donald A. Crass. Cambridge: Hackett Publishing Company, 1998. </a:t>
            </a:r>
          </a:p>
          <a:p>
            <a:endParaRPr lang="en-US" i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“</a:t>
            </a:r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Discourse on Method” </a:t>
            </a: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in Descartes: Key Philosophical Writings</a:t>
            </a:r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. Trans. Elizabeth S. Haldane and G.R.T. Ross. Hertfordshire: Wordsworth Editions Limited, 1997. </a:t>
            </a:r>
            <a:endParaRPr lang="en-US" i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endParaRPr lang="en-US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endParaRPr lang="en-US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endParaRPr lang="en-US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endParaRPr lang="en-US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endParaRPr lang="en-US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endParaRPr lang="en-US" dirty="0" smtClean="0">
              <a:solidFill>
                <a:srgbClr val="00009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95892"/>
            <a:ext cx="4038600" cy="6086836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Similarities:</a:t>
            </a:r>
          </a:p>
          <a:p>
            <a:pPr marL="457200" indent="-457200">
              <a:buFontTx/>
              <a:buChar char="-"/>
            </a:pPr>
            <a:r>
              <a:rPr lang="en-US" dirty="0"/>
              <a:t>D, like Dr. F, loved automata (examples), D built Francine, human doll</a:t>
            </a:r>
          </a:p>
          <a:p>
            <a:pPr marL="457200" indent="-457200">
              <a:buFontTx/>
              <a:buChar char="-"/>
            </a:pPr>
            <a:r>
              <a:rPr lang="en-US" dirty="0"/>
              <a:t>Both Shelley and Descartes inspired by dreams</a:t>
            </a:r>
          </a:p>
          <a:p>
            <a:pPr marL="457200" indent="-457200">
              <a:buFontTx/>
              <a:buChar char="-"/>
            </a:pPr>
            <a:r>
              <a:rPr lang="en-US" dirty="0"/>
              <a:t>Science as a means of CONTROL</a:t>
            </a:r>
          </a:p>
          <a:p>
            <a:pPr marL="457200" indent="-457200">
              <a:buFontTx/>
              <a:buChar char="-"/>
            </a:pPr>
            <a:r>
              <a:rPr lang="en-US" dirty="0"/>
              <a:t>Both were passionate about the intersection of human anatomy and mechanistic logic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95892"/>
            <a:ext cx="4038600" cy="5730271"/>
          </a:xfrm>
        </p:spPr>
        <p:txBody>
          <a:bodyPr>
            <a:noAutofit/>
          </a:bodyPr>
          <a:lstStyle/>
          <a:p>
            <a:r>
              <a:rPr lang="en-US" sz="4000" dirty="0"/>
              <a:t>Differences</a:t>
            </a:r>
            <a:r>
              <a:rPr lang="en-US" sz="4000" dirty="0" smtClean="0"/>
              <a:t>:</a:t>
            </a:r>
            <a:endParaRPr lang="en-US" sz="4000" dirty="0"/>
          </a:p>
          <a:p>
            <a:pPr>
              <a:buFontTx/>
              <a:buChar char="-"/>
            </a:pPr>
            <a:r>
              <a:rPr lang="en-US" sz="2600" dirty="0"/>
              <a:t>Motives for and desired goals of their science (Dr. F wants power and immortality, D craves knowledge</a:t>
            </a:r>
            <a:r>
              <a:rPr lang="en-US" sz="2600" dirty="0" smtClean="0"/>
              <a:t>)</a:t>
            </a:r>
          </a:p>
          <a:p>
            <a:pPr>
              <a:buFontTx/>
              <a:buChar char="-"/>
            </a:pPr>
            <a:r>
              <a:rPr lang="en-US" sz="2600" dirty="0" smtClean="0"/>
              <a:t>Subvert </a:t>
            </a:r>
            <a:r>
              <a:rPr lang="en-US" sz="2600" dirty="0"/>
              <a:t>and dominate nature vs. elucidate and exalt natural logic</a:t>
            </a:r>
          </a:p>
          <a:p>
            <a:endParaRPr lang="en-US" sz="2600" dirty="0"/>
          </a:p>
        </p:txBody>
      </p:sp>
      <p:pic>
        <p:nvPicPr>
          <p:cNvPr id="5" name="Picture 4" descr="peb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047241" y="4614238"/>
            <a:ext cx="3199884" cy="194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1321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964"/>
            <a:ext cx="8229600" cy="989729"/>
          </a:xfrm>
        </p:spPr>
        <p:txBody>
          <a:bodyPr/>
          <a:lstStyle/>
          <a:p>
            <a:r>
              <a:rPr lang="en-US" dirty="0" smtClean="0"/>
              <a:t>Time and 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1437" y="1121693"/>
            <a:ext cx="8741951" cy="179801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en-US" dirty="0" smtClean="0"/>
              <a:t>Reason for Descartes=the ultimate tool to reveal the hidden mechanism of all forces of the universe</a:t>
            </a:r>
          </a:p>
          <a:p>
            <a:pPr>
              <a:buFontTx/>
              <a:buChar char="-"/>
            </a:pPr>
            <a:r>
              <a:rPr lang="en-US" dirty="0" smtClean="0"/>
              <a:t>Any mechanism can be known; once constituent parts are carefully studied and dissected, their collaborative function, logically, can be replicated</a:t>
            </a:r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1438" y="2919703"/>
            <a:ext cx="4354481" cy="581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/>
              <a:t>- The key for Descartes: the human body, automata and the universe itself have one thing in common: they are ALL machines, thus understanding their anatomical organization is essential</a:t>
            </a:r>
          </a:p>
          <a:p>
            <a:pPr marL="457200" indent="-457200">
              <a:buFontTx/>
              <a:buChar char="-"/>
            </a:pPr>
            <a:endParaRPr lang="en-US" sz="2200" dirty="0" smtClean="0"/>
          </a:p>
          <a:p>
            <a:pPr marL="457200" indent="-457200">
              <a:buFontTx/>
              <a:buChar char="-"/>
            </a:pPr>
            <a:endParaRPr lang="en-US" sz="28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97816" y="366843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35919" y="2919703"/>
            <a:ext cx="438746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200" dirty="0" smtClean="0"/>
              <a:t>The CLOCK = a central metaphor for D’s discussion of nature AND a key analogue for the functioning of the human body</a:t>
            </a:r>
          </a:p>
          <a:p>
            <a:pPr marL="342900" indent="-342900">
              <a:buFontTx/>
              <a:buChar char="-"/>
            </a:pPr>
            <a:r>
              <a:rPr lang="en-US" sz="2200" dirty="0" smtClean="0"/>
              <a:t>His is a philosophy of SPACE, not TIME</a:t>
            </a:r>
          </a:p>
          <a:p>
            <a:pPr marL="342900" indent="-342900">
              <a:buFontTx/>
              <a:buChar char="-"/>
            </a:pPr>
            <a:r>
              <a:rPr lang="en-US" sz="2200" dirty="0" smtClean="0"/>
              <a:t>Time as a mode of thinking, rather than a proper mechanism</a:t>
            </a:r>
          </a:p>
          <a:p>
            <a:pPr marL="342900" indent="-342900">
              <a:buFontTx/>
              <a:buChar char="-"/>
            </a:pPr>
            <a:r>
              <a:rPr lang="en-US" sz="2200" dirty="0" smtClean="0"/>
              <a:t>He was concurrent with a “</a:t>
            </a:r>
            <a:r>
              <a:rPr lang="en-US" sz="2200" dirty="0" err="1" smtClean="0"/>
              <a:t>horological</a:t>
            </a:r>
            <a:r>
              <a:rPr lang="en-US" sz="2200" dirty="0" smtClean="0"/>
              <a:t> revolution”</a:t>
            </a:r>
          </a:p>
          <a:p>
            <a:pPr marL="2171700" lvl="4" indent="-342900">
              <a:buFontTx/>
              <a:buChar char="-"/>
            </a:pPr>
            <a:r>
              <a:rPr lang="en-US" sz="2200" dirty="0" smtClean="0"/>
              <a:t>(Textbook, 252.)</a:t>
            </a:r>
          </a:p>
          <a:p>
            <a:pPr marL="342900" indent="-342900">
              <a:buFontTx/>
              <a:buChar char="-"/>
            </a:pPr>
            <a:endParaRPr lang="en-US" sz="2200" dirty="0" smtClean="0"/>
          </a:p>
          <a:p>
            <a:pPr marL="342900" indent="-342900">
              <a:buFontTx/>
              <a:buChar char="-"/>
            </a:pPr>
            <a:endParaRPr lang="en-US" sz="2200" dirty="0" smtClean="0"/>
          </a:p>
          <a:p>
            <a:pPr marL="342900" indent="-342900">
              <a:buFontTx/>
              <a:buChar char="-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4673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37163"/>
          </a:xfrm>
        </p:spPr>
        <p:txBody>
          <a:bodyPr>
            <a:normAutofit/>
          </a:bodyPr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146" y="1063987"/>
            <a:ext cx="8939884" cy="2145137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sz="3400" dirty="0" smtClean="0"/>
              <a:t>"</a:t>
            </a:r>
            <a:r>
              <a:rPr lang="en-US" sz="3400" dirty="0"/>
              <a:t>I saw the pale student of unhallowed arts kneeling beside the thing he had put together. I saw the hideous phantasm of a man stretched out, and then, on the working of some powerful engine, show signs of life, and stir with an uneasy, half-vital motion. Frightful must it be; for supremely frightful would be the effect of any human endeavor to mock the stupendous Creator of the world</a:t>
            </a:r>
            <a:r>
              <a:rPr lang="en-US" sz="3400" dirty="0" smtClean="0"/>
              <a:t>.” </a:t>
            </a:r>
          </a:p>
          <a:p>
            <a:pPr marL="914400" lvl="2" indent="0">
              <a:buNone/>
            </a:pPr>
            <a:r>
              <a:rPr lang="en-US" dirty="0" smtClean="0"/>
              <a:t>				- Mary Shelley, introduction to Frankenstein, or the Modern Prometheus, 1818.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0146" y="3164681"/>
            <a:ext cx="8819738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1900" dirty="0" smtClean="0"/>
              <a:t>Do </a:t>
            </a:r>
            <a:r>
              <a:rPr lang="en-US" sz="1900" dirty="0"/>
              <a:t>you think it is significant that Descartes’ lifelong ambition to develop an “all-powerful,” unified rational science was inspired by an irrational series of visions, ostensibly a divine intervention in the world?  Do you think Descartes considered this quandary? Why or why not?  Consider the context of religion in Europe during the 17</a:t>
            </a:r>
            <a:r>
              <a:rPr lang="en-US" sz="1900" baseline="30000" dirty="0"/>
              <a:t>th</a:t>
            </a:r>
            <a:r>
              <a:rPr lang="en-US" sz="1900" dirty="0"/>
              <a:t> Century</a:t>
            </a:r>
            <a:r>
              <a:rPr lang="en-US" sz="1900" dirty="0" smtClean="0"/>
              <a:t>.</a:t>
            </a:r>
          </a:p>
          <a:p>
            <a:pPr marL="342900" indent="-342900">
              <a:buAutoNum type="arabicParenR"/>
            </a:pPr>
            <a:r>
              <a:rPr lang="en-US" sz="1900" dirty="0" smtClean="0"/>
              <a:t>Given </a:t>
            </a:r>
            <a:r>
              <a:rPr lang="en-US" sz="1900" dirty="0"/>
              <a:t>what we’ve already discussed about Shelley’s narrative in Frankenstein, do you think that time plays a role in that story?  If so how?  How might the clock, natural philosophy (specifically regarding “progress”) and human procreation generally figure into the narrative</a:t>
            </a:r>
            <a:r>
              <a:rPr lang="en-US" sz="1900" dirty="0" smtClean="0"/>
              <a:t>?</a:t>
            </a:r>
          </a:p>
          <a:p>
            <a:pPr marL="342900" indent="-342900">
              <a:buAutoNum type="arabicParenR"/>
            </a:pPr>
            <a:r>
              <a:rPr lang="en-US" sz="1900" dirty="0" smtClean="0"/>
              <a:t>Compare and Contrast Descartes’ and Shakespeare’s visions of the clock that we have discussed over the past two weeks.  Does each see the clock as a metaphorical, spiritual, or physical force?</a:t>
            </a:r>
            <a:endParaRPr lang="en-US" sz="1900" dirty="0"/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5372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939"/>
            <a:ext cx="8229600" cy="1143000"/>
          </a:xfrm>
        </p:spPr>
        <p:txBody>
          <a:bodyPr>
            <a:norm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Discourse on the Method</a:t>
            </a:r>
            <a:r>
              <a:rPr lang="en-US" dirty="0" smtClean="0">
                <a:latin typeface="Arial"/>
                <a:cs typeface="Arial"/>
              </a:rPr>
              <a:t>, 1637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5549"/>
            <a:ext cx="8229600" cy="3316484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Arial"/>
                <a:cs typeface="Arial"/>
              </a:rPr>
              <a:t>First publication by Descartes</a:t>
            </a:r>
          </a:p>
          <a:p>
            <a:r>
              <a:rPr lang="en-US" sz="2400" dirty="0">
                <a:latin typeface="Arial"/>
                <a:cs typeface="Arial"/>
              </a:rPr>
              <a:t>I</a:t>
            </a:r>
            <a:r>
              <a:rPr lang="en-US" sz="2400" dirty="0" smtClean="0">
                <a:latin typeface="Arial"/>
                <a:cs typeface="Arial"/>
              </a:rPr>
              <a:t>ntroduction to essays and 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i="1" dirty="0" smtClean="0">
                <a:latin typeface="Arial"/>
                <a:cs typeface="Arial"/>
              </a:rPr>
              <a:t>La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i="1" dirty="0" err="1" smtClean="0">
                <a:latin typeface="Arial"/>
                <a:cs typeface="Arial"/>
              </a:rPr>
              <a:t>Dioptrique</a:t>
            </a:r>
            <a:r>
              <a:rPr lang="en-US" sz="2400" dirty="0" smtClean="0">
                <a:latin typeface="Arial"/>
                <a:cs typeface="Arial"/>
              </a:rPr>
              <a:t> (optics)</a:t>
            </a:r>
            <a:endParaRPr lang="en-US" sz="2400" i="1" dirty="0">
              <a:latin typeface="Arial"/>
              <a:cs typeface="Arial"/>
            </a:endParaRPr>
          </a:p>
          <a:p>
            <a:pPr lvl="1"/>
            <a:r>
              <a:rPr lang="en-US" sz="2400" i="1" dirty="0" smtClean="0">
                <a:latin typeface="Arial"/>
                <a:cs typeface="Arial"/>
              </a:rPr>
              <a:t>Las </a:t>
            </a:r>
            <a:r>
              <a:rPr lang="en-US" sz="2400" i="1" dirty="0" err="1" smtClean="0">
                <a:latin typeface="Arial"/>
                <a:cs typeface="Arial"/>
              </a:rPr>
              <a:t>Météores</a:t>
            </a:r>
            <a:r>
              <a:rPr lang="en-US" sz="2400" dirty="0" smtClean="0">
                <a:latin typeface="Arial"/>
                <a:cs typeface="Arial"/>
              </a:rPr>
              <a:t> (meteorology)</a:t>
            </a:r>
            <a:endParaRPr lang="en-US" sz="2400" i="1" dirty="0" smtClean="0">
              <a:latin typeface="Arial"/>
              <a:cs typeface="Arial"/>
            </a:endParaRPr>
          </a:p>
          <a:p>
            <a:pPr lvl="1"/>
            <a:r>
              <a:rPr lang="en-US" sz="2400" i="1" dirty="0" smtClean="0">
                <a:latin typeface="Arial"/>
                <a:cs typeface="Arial"/>
              </a:rPr>
              <a:t>La </a:t>
            </a:r>
            <a:r>
              <a:rPr lang="en-US" sz="2400" i="1" dirty="0" err="1" smtClean="0">
                <a:latin typeface="Arial"/>
                <a:cs typeface="Arial"/>
              </a:rPr>
              <a:t>Géométrie</a:t>
            </a:r>
            <a:r>
              <a:rPr lang="en-US" sz="2400" i="1" dirty="0" smtClean="0">
                <a:latin typeface="Arial"/>
                <a:cs typeface="Arial"/>
              </a:rPr>
              <a:t>  </a:t>
            </a:r>
            <a:r>
              <a:rPr lang="en-US" sz="2400" dirty="0" smtClean="0">
                <a:latin typeface="Arial"/>
                <a:cs typeface="Arial"/>
              </a:rPr>
              <a:t>(geometry) </a:t>
            </a:r>
          </a:p>
          <a:p>
            <a:r>
              <a:rPr lang="en-US" sz="2400" dirty="0" smtClean="0">
                <a:latin typeface="Arial"/>
                <a:cs typeface="Arial"/>
              </a:rPr>
              <a:t>Summarizes ideas of </a:t>
            </a:r>
            <a:r>
              <a:rPr lang="en-US" sz="2400" i="1" dirty="0" smtClean="0">
                <a:latin typeface="Arial"/>
                <a:cs typeface="Arial"/>
              </a:rPr>
              <a:t>Le Monde</a:t>
            </a:r>
            <a:r>
              <a:rPr lang="en-US" sz="2400" dirty="0" smtClean="0">
                <a:latin typeface="Arial"/>
                <a:cs typeface="Arial"/>
              </a:rPr>
              <a:t>, </a:t>
            </a:r>
          </a:p>
          <a:p>
            <a:r>
              <a:rPr lang="en-US" sz="2400" dirty="0" smtClean="0">
                <a:latin typeface="Arial"/>
                <a:cs typeface="Arial"/>
              </a:rPr>
              <a:t>which went unpublished</a:t>
            </a:r>
            <a:r>
              <a:rPr lang="en-US" sz="2400" i="1" dirty="0" smtClean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after Galileo’s condemnation in 1633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3" name="Picture 2" descr="220px-Justus_Sustermans_-_Portrait_of_Galileo_Galilei,_163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350948" y="4430204"/>
            <a:ext cx="1826349" cy="231614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89903" y="1294058"/>
            <a:ext cx="848999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066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Part IV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5497" y="1447875"/>
            <a:ext cx="7748503" cy="3840026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Assumptions made in “the search after truth”</a:t>
            </a:r>
          </a:p>
          <a:p>
            <a:r>
              <a:rPr lang="en-US" sz="2400" dirty="0" smtClean="0">
                <a:latin typeface="Arial"/>
                <a:cs typeface="Arial"/>
              </a:rPr>
              <a:t>“I think, therefore I am.” </a:t>
            </a:r>
          </a:p>
          <a:p>
            <a:r>
              <a:rPr lang="en-US" sz="2400" dirty="0" smtClean="0">
                <a:latin typeface="Arial"/>
                <a:cs typeface="Arial"/>
              </a:rPr>
              <a:t>Soul separate from body </a:t>
            </a:r>
          </a:p>
          <a:p>
            <a:r>
              <a:rPr lang="en-US" sz="2400" dirty="0" smtClean="0">
                <a:latin typeface="Arial"/>
                <a:cs typeface="Arial"/>
              </a:rPr>
              <a:t>Truth = what we conceive “clearly and distinctly”</a:t>
            </a:r>
          </a:p>
          <a:p>
            <a:r>
              <a:rPr lang="en-US" sz="2400" dirty="0" smtClean="0">
                <a:latin typeface="Arial"/>
                <a:cs typeface="Arial"/>
              </a:rPr>
              <a:t>God = perfect being</a:t>
            </a:r>
          </a:p>
          <a:p>
            <a:r>
              <a:rPr lang="en-US" sz="2400" dirty="0" smtClean="0">
                <a:latin typeface="Arial"/>
                <a:cs typeface="Arial"/>
              </a:rPr>
              <a:t> God &amp; geometric proofs </a:t>
            </a:r>
          </a:p>
          <a:p>
            <a:r>
              <a:rPr lang="en-US" sz="2400" dirty="0" smtClean="0">
                <a:latin typeface="Arial"/>
                <a:cs typeface="Arial"/>
              </a:rPr>
              <a:t>Senses and imagination are misleading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4" name="Picture 3" descr="IsoscelesRightTriangle_100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7200" y="3549666"/>
            <a:ext cx="2959978" cy="304187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89903" y="1294058"/>
            <a:ext cx="848999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2178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28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003383" y="4610484"/>
            <a:ext cx="2778738" cy="22475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Part V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242"/>
            <a:ext cx="8229600" cy="3691175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Summarizes </a:t>
            </a:r>
            <a:r>
              <a:rPr lang="en-US" sz="2400" i="1" dirty="0" smtClean="0">
                <a:latin typeface="Arial"/>
                <a:cs typeface="Arial"/>
              </a:rPr>
              <a:t>Le Monde</a:t>
            </a:r>
            <a:r>
              <a:rPr lang="en-US" sz="2400" dirty="0" smtClean="0">
                <a:latin typeface="Arial"/>
                <a:cs typeface="Arial"/>
              </a:rPr>
              <a:t>, an exploration of natural laws</a:t>
            </a:r>
          </a:p>
          <a:p>
            <a:r>
              <a:rPr lang="en-US" sz="2400" dirty="0" smtClean="0">
                <a:latin typeface="Arial"/>
                <a:cs typeface="Arial"/>
              </a:rPr>
              <a:t>Creation of hypothetical world 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Planets, stars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Earth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Light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Humans and animals </a:t>
            </a:r>
          </a:p>
          <a:p>
            <a:r>
              <a:rPr lang="en-US" sz="2400" dirty="0" smtClean="0">
                <a:latin typeface="Arial"/>
                <a:cs typeface="Arial"/>
              </a:rPr>
              <a:t>Anatomy and movement of heart and veins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Heart as clock </a:t>
            </a:r>
            <a:endParaRPr lang="en-US" sz="2400" dirty="0"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89903" y="1294058"/>
            <a:ext cx="848999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3006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-4D-Human-Anatomy-Transparent-Human-Body-Model-Kit-13391230-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800513" y="2451121"/>
            <a:ext cx="2274661" cy="440687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3882"/>
            <a:ext cx="8229600" cy="4368888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Laws of mechanics identical to laws of nature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Blood moving to brain</a:t>
            </a:r>
          </a:p>
          <a:p>
            <a:r>
              <a:rPr lang="en-US" sz="2400" dirty="0" smtClean="0">
                <a:latin typeface="Arial"/>
                <a:cs typeface="Arial"/>
              </a:rPr>
              <a:t>Body = machine made by God </a:t>
            </a:r>
          </a:p>
          <a:p>
            <a:r>
              <a:rPr lang="en-US" sz="2400" dirty="0" smtClean="0">
                <a:latin typeface="Arial"/>
                <a:cs typeface="Arial"/>
              </a:rPr>
              <a:t>…but machines cannot perfectly imitate men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Can’t express themselves 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Lack reason</a:t>
            </a:r>
          </a:p>
          <a:p>
            <a:r>
              <a:rPr lang="en-US" sz="2400" dirty="0" smtClean="0">
                <a:latin typeface="Arial"/>
                <a:cs typeface="Arial"/>
              </a:rPr>
              <a:t>“Brutes” act like clocks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94947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1306</Words>
  <Application>Microsoft Macintosh PowerPoint</Application>
  <PresentationFormat>On-screen Show (4:3)</PresentationFormat>
  <Paragraphs>144</Paragraphs>
  <Slides>20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René Decartes: the man </vt:lpstr>
      <vt:lpstr>Descartes and Frankenstein</vt:lpstr>
      <vt:lpstr>Slide 3</vt:lpstr>
      <vt:lpstr>Time and Mechanism</vt:lpstr>
      <vt:lpstr>Discussion Questions</vt:lpstr>
      <vt:lpstr>Discourse on the Method, 1637</vt:lpstr>
      <vt:lpstr>Part IV</vt:lpstr>
      <vt:lpstr>Part V</vt:lpstr>
      <vt:lpstr>Slide 9</vt:lpstr>
      <vt:lpstr>Part V: Human Exceptionalism</vt:lpstr>
      <vt:lpstr>Part VI</vt:lpstr>
      <vt:lpstr>Discussion Questions</vt:lpstr>
      <vt:lpstr>The Principles of Philosophy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Dartmouth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Principles of Philosophy</dc:title>
  <dc:creator>Eric Wu</dc:creator>
  <cp:lastModifiedBy>Eric Wu</cp:lastModifiedBy>
  <cp:revision>4</cp:revision>
  <dcterms:created xsi:type="dcterms:W3CDTF">2013-02-15T02:34:58Z</dcterms:created>
  <dcterms:modified xsi:type="dcterms:W3CDTF">2013-02-15T07:36:31Z</dcterms:modified>
</cp:coreProperties>
</file>