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notesSlides/notesSlide11.xml" ContentType="application/vnd.openxmlformats-officedocument.presentationml.notesSlide+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notesSlides/notesSlide9.xml" ContentType="application/vnd.openxmlformats-officedocument.presentationml.notesSlide+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54" r:id="rId1"/>
  </p:sldMasterIdLst>
  <p:notesMasterIdLst>
    <p:notesMasterId r:id="rId16"/>
  </p:notesMasterIdLst>
  <p:sldIdLst>
    <p:sldId id="256" r:id="rId2"/>
    <p:sldId id="257" r:id="rId3"/>
    <p:sldId id="258" r:id="rId4"/>
    <p:sldId id="259" r:id="rId5"/>
    <p:sldId id="260" r:id="rId6"/>
    <p:sldId id="261" r:id="rId7"/>
    <p:sldId id="262" r:id="rId8"/>
    <p:sldId id="267" r:id="rId9"/>
    <p:sldId id="268" r:id="rId10"/>
    <p:sldId id="269" r:id="rId11"/>
    <p:sldId id="263" r:id="rId12"/>
    <p:sldId id="264" r:id="rId13"/>
    <p:sldId id="265" r:id="rId14"/>
    <p:sldId id="266" r:id="rId1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77" d="100"/>
          <a:sy n="77" d="100"/>
        </p:scale>
        <p:origin x="-124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7"/>
        <p:cNvGrpSpPr/>
        <p:nvPr/>
      </p:nvGrpSpPr>
      <p:grpSpPr>
        <a:xfrm>
          <a:off x="0" y="0"/>
          <a:ext cx="0" cy="0"/>
          <a:chOff x="0" y="0"/>
          <a:chExt cx="0" cy="0"/>
        </a:xfrm>
      </p:grpSpPr>
      <p:sp>
        <p:nvSpPr>
          <p:cNvPr id="28" name="Shape 2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 name="Shape 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685800" y="3786737"/>
            <a:ext cx="7772400" cy="1046400"/>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
        <p:nvSpPr>
          <p:cNvPr id="9" name="Shape 9"/>
          <p:cNvSpPr txBox="1">
            <a:spLocks noGrp="1"/>
          </p:cNvSpPr>
          <p:nvPr>
            <p:ph type="ctrTitle"/>
          </p:nvPr>
        </p:nvSpPr>
        <p:spPr>
          <a:xfrm>
            <a:off x="685800" y="2111123"/>
            <a:ext cx="7772400" cy="1546500"/>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rgbClr val="000000"/>
              </a:buClr>
              <a:buSzPct val="166666"/>
              <a:buFont typeface="Arial"/>
              <a:buChar char="•"/>
              <a:defRPr sz="3000" b="0" i="0" u="none" strike="noStrike" cap="none" baseline="0">
                <a:solidFill>
                  <a:srgbClr val="000000"/>
                </a:solidFill>
                <a:latin typeface="Arial"/>
                <a:ea typeface="Arial"/>
                <a:cs typeface="Arial"/>
                <a:sym typeface="Arial"/>
              </a:defRPr>
            </a:lvl1pPr>
            <a:lvl2pPr marL="742950" indent="-285750" algn="l" rtl="0">
              <a:spcBef>
                <a:spcPts val="480"/>
              </a:spcBef>
              <a:buClr>
                <a:srgbClr val="000000"/>
              </a:buClr>
              <a:buSzPct val="100000"/>
              <a:buFont typeface="Courier New"/>
              <a:buChar char="o"/>
              <a:defRPr sz="2400" b="0" i="0" u="none" strike="noStrike" cap="none" baseline="0">
                <a:solidFill>
                  <a:srgbClr val="000000"/>
                </a:solidFill>
                <a:latin typeface="Arial"/>
                <a:ea typeface="Arial"/>
                <a:cs typeface="Arial"/>
                <a:sym typeface="Arial"/>
              </a:defRPr>
            </a:lvl2pPr>
            <a:lvl3pPr marL="1143000" indent="-228600" algn="l" rtl="0">
              <a:spcBef>
                <a:spcPts val="480"/>
              </a:spcBef>
              <a:buClr>
                <a:srgbClr val="000000"/>
              </a:buClr>
              <a:buSzPct val="100000"/>
              <a:buFont typeface="Wingdings"/>
              <a:buChar char="§"/>
              <a:defRPr sz="2400" b="0" i="0" u="none" strike="noStrike" cap="none" baseline="0">
                <a:solidFill>
                  <a:srgbClr val="000000"/>
                </a:solidFill>
                <a:latin typeface="Arial"/>
                <a:ea typeface="Arial"/>
                <a:cs typeface="Arial"/>
                <a:sym typeface="Arial"/>
              </a:defRPr>
            </a:lvl3pPr>
            <a:lvl4pPr marL="1600200" indent="-228600" algn="l" rtl="0">
              <a:spcBef>
                <a:spcPts val="360"/>
              </a:spcBef>
              <a:buClr>
                <a:srgbClr val="000000"/>
              </a:buClr>
              <a:buSzPct val="166666"/>
              <a:buFont typeface="Arial"/>
              <a:buChar char="•"/>
              <a:defRPr sz="1800" b="0" i="0" u="none" strike="noStrike" cap="none" baseline="0">
                <a:solidFill>
                  <a:srgbClr val="000000"/>
                </a:solidFill>
                <a:latin typeface="Arial"/>
                <a:ea typeface="Arial"/>
                <a:cs typeface="Arial"/>
                <a:sym typeface="Arial"/>
              </a:defRPr>
            </a:lvl4pPr>
            <a:lvl5pPr marL="2057400" indent="-228600" algn="l" rtl="0">
              <a:spcBef>
                <a:spcPts val="360"/>
              </a:spcBef>
              <a:buClr>
                <a:srgbClr val="000000"/>
              </a:buClr>
              <a:buSzPct val="100000"/>
              <a:buFont typeface="Courier New"/>
              <a:buChar char="o"/>
              <a:defRPr sz="1800" b="0" i="0" u="none" strike="noStrike" cap="none" baseline="0">
                <a:solidFill>
                  <a:srgbClr val="000000"/>
                </a:solidFill>
                <a:latin typeface="Arial"/>
                <a:ea typeface="Arial"/>
                <a:cs typeface="Arial"/>
                <a:sym typeface="Arial"/>
              </a:defRPr>
            </a:lvl5pPr>
            <a:lvl6pPr marL="2514600" indent="-228600" algn="l" rtl="0">
              <a:spcBef>
                <a:spcPts val="360"/>
              </a:spcBef>
              <a:buClr>
                <a:srgbClr val="000000"/>
              </a:buClr>
              <a:buSzPct val="100000"/>
              <a:buFont typeface="Wingdings"/>
              <a:buChar char="§"/>
              <a:defRPr sz="1800" b="0" i="0" u="none" strike="noStrike" cap="none" baseline="0">
                <a:solidFill>
                  <a:srgbClr val="000000"/>
                </a:solidFill>
                <a:latin typeface="Arial"/>
                <a:ea typeface="Arial"/>
                <a:cs typeface="Arial"/>
                <a:sym typeface="Arial"/>
              </a:defRPr>
            </a:lvl6pPr>
            <a:lvl7pPr marL="2971800" indent="-228600" algn="l" rtl="0">
              <a:spcBef>
                <a:spcPts val="360"/>
              </a:spcBef>
              <a:buClr>
                <a:srgbClr val="000000"/>
              </a:buClr>
              <a:buSzPct val="166666"/>
              <a:buFont typeface="Arial"/>
              <a:buChar char="•"/>
              <a:defRPr sz="1800" b="0" i="0" u="none" strike="noStrike" cap="none" baseline="0">
                <a:solidFill>
                  <a:srgbClr val="000000"/>
                </a:solidFill>
                <a:latin typeface="Arial"/>
                <a:ea typeface="Arial"/>
                <a:cs typeface="Arial"/>
                <a:sym typeface="Arial"/>
              </a:defRPr>
            </a:lvl7pPr>
            <a:lvl8pPr marL="3429000" indent="-228600" algn="l" rtl="0">
              <a:spcBef>
                <a:spcPts val="360"/>
              </a:spcBef>
              <a:buClr>
                <a:srgbClr val="000000"/>
              </a:buClr>
              <a:buSzPct val="100000"/>
              <a:buFont typeface="Courier New"/>
              <a:buChar char="o"/>
              <a:defRPr sz="1800" b="0" i="0" u="none" strike="noStrike" cap="none" baseline="0">
                <a:solidFill>
                  <a:srgbClr val="000000"/>
                </a:solidFill>
                <a:latin typeface="Arial"/>
                <a:ea typeface="Arial"/>
                <a:cs typeface="Arial"/>
                <a:sym typeface="Arial"/>
              </a:defRPr>
            </a:lvl8pPr>
            <a:lvl9pPr marL="3886200" indent="-228600" algn="l" rtl="0">
              <a:spcBef>
                <a:spcPts val="360"/>
              </a:spcBef>
              <a:buClr>
                <a:srgbClr val="000000"/>
              </a:buClr>
              <a:buSzPct val="100000"/>
              <a:buFont typeface="Wingdings"/>
              <a:buChar char="§"/>
              <a:defRPr sz="1800" b="0" i="0" u="none" strike="noStrike" cap="none" baseline="0">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758525" y="1093117"/>
            <a:ext cx="7772400" cy="2109899"/>
          </a:xfrm>
          <a:prstGeom prst="rect">
            <a:avLst/>
          </a:prstGeom>
        </p:spPr>
        <p:txBody>
          <a:bodyPr lIns="91425" tIns="91425" rIns="91425" bIns="91425" anchor="b" anchorCtr="0">
            <a:noAutofit/>
          </a:bodyPr>
          <a:lstStyle/>
          <a:p>
            <a:pPr algn="l">
              <a:buNone/>
            </a:pPr>
            <a:r>
              <a:rPr lang="en"/>
              <a:t>Mathematical, Religious, and Psychological Time</a:t>
            </a:r>
          </a:p>
        </p:txBody>
      </p:sp>
      <p:sp>
        <p:nvSpPr>
          <p:cNvPr id="24" name="Shape 24"/>
          <p:cNvSpPr txBox="1">
            <a:spLocks noGrp="1"/>
          </p:cNvSpPr>
          <p:nvPr>
            <p:ph type="subTitle" idx="1"/>
          </p:nvPr>
        </p:nvSpPr>
        <p:spPr>
          <a:xfrm>
            <a:off x="685800" y="3786737"/>
            <a:ext cx="7772400" cy="1046317"/>
          </a:xfrm>
          <a:prstGeom prst="rect">
            <a:avLst/>
          </a:prstGeom>
        </p:spPr>
        <p:txBody>
          <a:bodyPr lIns="91425" tIns="91425" rIns="91425" bIns="91425" anchor="t" anchorCtr="0">
            <a:noAutofit/>
          </a:bodyPr>
          <a:lstStyle/>
          <a:p>
            <a:pPr>
              <a:buNone/>
            </a:pPr>
            <a:r>
              <a:rPr lang="en"/>
              <a:t>Jenieri Cyrus, Richard Fu, Maurice Johnson, Alicia Rodriguez, Emma Smith</a:t>
            </a:r>
          </a:p>
        </p:txBody>
      </p:sp>
      <p:sp>
        <p:nvSpPr>
          <p:cNvPr id="25" name="Shape 25"/>
          <p:cNvSpPr txBox="1"/>
          <p:nvPr/>
        </p:nvSpPr>
        <p:spPr>
          <a:xfrm>
            <a:off x="851825" y="779650"/>
            <a:ext cx="2439900" cy="1357199"/>
          </a:xfrm>
          <a:prstGeom prst="rect">
            <a:avLst/>
          </a:prstGeom>
          <a:noFill/>
        </p:spPr>
        <p:txBody>
          <a:bodyPr lIns="91425" tIns="91425" rIns="91425" bIns="91425" anchor="t" anchorCtr="0">
            <a:noAutofit/>
          </a:bodyPr>
          <a:lstStyle/>
          <a:p>
            <a:endParaRPr/>
          </a:p>
        </p:txBody>
      </p:sp>
      <p:sp>
        <p:nvSpPr>
          <p:cNvPr id="26" name="Shape 26"/>
          <p:cNvSpPr txBox="1"/>
          <p:nvPr/>
        </p:nvSpPr>
        <p:spPr>
          <a:xfrm>
            <a:off x="2588125" y="1093117"/>
            <a:ext cx="2324400" cy="43199"/>
          </a:xfrm>
          <a:prstGeom prst="rect">
            <a:avLst/>
          </a:prstGeom>
          <a:noFill/>
        </p:spPr>
        <p:txBody>
          <a:bodyPr lIns="91425" tIns="91425" rIns="91425" bIns="91425" anchor="t"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590041" cy="4967700"/>
          </a:xfrm>
        </p:spPr>
        <p:txBody>
          <a:bodyPr/>
          <a:lstStyle/>
          <a:p>
            <a:pPr>
              <a:buNone/>
            </a:pPr>
            <a:r>
              <a:rPr lang="en-US" sz="2400" dirty="0" smtClean="0">
                <a:cs typeface="Big Caslon"/>
              </a:rPr>
              <a:t>Highest </a:t>
            </a:r>
            <a:r>
              <a:rPr lang="en-US" sz="2400" dirty="0" smtClean="0">
                <a:cs typeface="Big Caslon"/>
              </a:rPr>
              <a:t>point of swing was the same regardless of displacement</a:t>
            </a:r>
          </a:p>
          <a:p>
            <a:endParaRPr lang="en-US" sz="2400" dirty="0" smtClean="0">
              <a:cs typeface="Big Caslon"/>
            </a:endParaRPr>
          </a:p>
          <a:p>
            <a:r>
              <a:rPr lang="en-US" sz="2400" dirty="0" smtClean="0">
                <a:cs typeface="Big Caslon"/>
              </a:rPr>
              <a:t>Heartbeats measured time during the chandelier model </a:t>
            </a:r>
          </a:p>
          <a:p>
            <a:endParaRPr lang="en-US" sz="2400" dirty="0" smtClean="0">
              <a:cs typeface="Big Caslon"/>
            </a:endParaRPr>
          </a:p>
          <a:p>
            <a:endParaRPr lang="en-US" sz="2400" dirty="0" smtClean="0">
              <a:cs typeface="Big Caslon"/>
            </a:endParaRPr>
          </a:p>
          <a:p>
            <a:pPr marL="342900" lvl="5" indent="-342900">
              <a:spcBef>
                <a:spcPts val="600"/>
              </a:spcBef>
              <a:buSzPct val="166666"/>
              <a:buFont typeface="Arial"/>
              <a:buChar char="•"/>
            </a:pPr>
            <a:r>
              <a:rPr lang="en-US" sz="2400" dirty="0" smtClean="0">
                <a:cs typeface="Big Caslon"/>
              </a:rPr>
              <a:t>Principle of pendulum was the blueprint for the clock</a:t>
            </a:r>
          </a:p>
          <a:p>
            <a:endParaRPr lang="en-US" sz="3200" dirty="0" smtClean="0">
              <a:cs typeface="Big Caslon"/>
            </a:endParaRPr>
          </a:p>
          <a:p>
            <a:endParaRPr lang="en-US" dirty="0"/>
          </a:p>
        </p:txBody>
      </p:sp>
      <p:pic>
        <p:nvPicPr>
          <p:cNvPr id="4" name="Picture 3"/>
          <p:cNvPicPr>
            <a:picLocks noChangeAspect="1"/>
          </p:cNvPicPr>
          <p:nvPr/>
        </p:nvPicPr>
        <p:blipFill>
          <a:blip r:embed="rId2"/>
          <a:stretch>
            <a:fillRect/>
          </a:stretch>
        </p:blipFill>
        <p:spPr>
          <a:xfrm>
            <a:off x="5047241" y="1831137"/>
            <a:ext cx="3401887" cy="403123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lgn="l">
              <a:buNone/>
            </a:pPr>
            <a:r>
              <a:rPr lang="en"/>
              <a:t>Aristotle and Galileo</a:t>
            </a:r>
          </a:p>
        </p:txBody>
      </p:sp>
      <p:sp>
        <p:nvSpPr>
          <p:cNvPr id="71" name="Shape 7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R="152400" lvl="0" rtl="0">
              <a:lnSpc>
                <a:spcPct val="115000"/>
              </a:lnSpc>
              <a:spcBef>
                <a:spcPts val="0"/>
              </a:spcBef>
              <a:buNone/>
            </a:pPr>
            <a:r>
              <a:rPr lang="en" sz="2400"/>
              <a:t>"If I have seen further [than certain other men] it is by standing upon the shoulders of giants."</a:t>
            </a:r>
          </a:p>
          <a:p>
            <a:endParaRPr/>
          </a:p>
        </p:txBody>
      </p:sp>
      <p:sp>
        <p:nvSpPr>
          <p:cNvPr id="72" name="Shape 72"/>
          <p:cNvSpPr/>
          <p:nvPr/>
        </p:nvSpPr>
        <p:spPr>
          <a:xfrm>
            <a:off x="457200" y="2658269"/>
            <a:ext cx="2988703" cy="3790161"/>
          </a:xfrm>
          <a:prstGeom prst="rect">
            <a:avLst/>
          </a:prstGeom>
          <a:blipFill>
            <a:blip r:embed="rId3"/>
            <a:stretch>
              <a:fillRect/>
            </a:stretch>
          </a:blipFill>
          <a:ln>
            <a:noFill/>
          </a:ln>
        </p:spPr>
      </p:sp>
      <p:sp>
        <p:nvSpPr>
          <p:cNvPr id="73" name="Shape 73"/>
          <p:cNvSpPr/>
          <p:nvPr/>
        </p:nvSpPr>
        <p:spPr>
          <a:xfrm>
            <a:off x="5503559" y="2557537"/>
            <a:ext cx="2895590" cy="3809988"/>
          </a:xfrm>
          <a:prstGeom prst="rect">
            <a:avLst/>
          </a:prstGeom>
          <a:blipFill>
            <a:blip r:embed="rId4"/>
            <a:stretch>
              <a:fillRect/>
            </a:stretch>
          </a:blipFill>
          <a:ln>
            <a:noFill/>
          </a:ln>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Determining Acceleration</a:t>
            </a:r>
          </a:p>
        </p:txBody>
      </p:sp>
      <p:sp>
        <p:nvSpPr>
          <p:cNvPr id="79" name="Shape 7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80" name="Shape 80"/>
          <p:cNvSpPr/>
          <p:nvPr/>
        </p:nvSpPr>
        <p:spPr>
          <a:xfrm>
            <a:off x="708136" y="2394246"/>
            <a:ext cx="7902976" cy="3622233"/>
          </a:xfrm>
          <a:prstGeom prst="rect">
            <a:avLst/>
          </a:prstGeom>
          <a:blipFill>
            <a:blip r:embed="rId3"/>
            <a:stretch>
              <a:fillRect/>
            </a:stretch>
          </a:blipFill>
          <a:ln>
            <a:noFill/>
          </a:ln>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74637"/>
            <a:ext cx="8229600" cy="2612074"/>
          </a:xfrm>
          <a:prstGeom prst="rect">
            <a:avLst/>
          </a:prstGeom>
        </p:spPr>
        <p:txBody>
          <a:bodyPr lIns="91425" tIns="91425" rIns="91425" bIns="91425" anchor="b" anchorCtr="0">
            <a:noAutofit/>
          </a:bodyPr>
          <a:lstStyle/>
          <a:p>
            <a:r>
              <a:rPr lang="en-US" dirty="0" smtClean="0"/>
              <a:t>The Marriage of Mathematical, Psychological, and Religious Time</a:t>
            </a:r>
            <a:endParaRPr dirty="0"/>
          </a:p>
        </p:txBody>
      </p:sp>
      <p:sp>
        <p:nvSpPr>
          <p:cNvPr id="86" name="Shape 8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lang="en-US" dirty="0" smtClean="0"/>
          </a:p>
          <a:p>
            <a:endParaRPr lang="en-US" dirty="0" smtClean="0"/>
          </a:p>
          <a:p>
            <a:endParaRPr lang="en-US" dirty="0" smtClean="0"/>
          </a:p>
          <a:p>
            <a:endParaRPr dirty="0"/>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dirty="0"/>
              <a:t>		</a:t>
            </a:r>
            <a:r>
              <a:rPr lang="en-US" dirty="0" smtClean="0"/>
              <a:t>     </a:t>
            </a:r>
            <a:r>
              <a:rPr lang="en" dirty="0" smtClean="0"/>
              <a:t>Questions</a:t>
            </a:r>
            <a:r>
              <a:rPr lang="en" dirty="0"/>
              <a:t>??</a:t>
            </a:r>
          </a:p>
        </p:txBody>
      </p:sp>
      <p:sp>
        <p:nvSpPr>
          <p:cNvPr id="92" name="Shape 9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93" name="Shape 93"/>
          <p:cNvSpPr/>
          <p:nvPr/>
        </p:nvSpPr>
        <p:spPr>
          <a:xfrm>
            <a:off x="1616436" y="1600200"/>
            <a:ext cx="5676466" cy="4835403"/>
          </a:xfrm>
          <a:prstGeom prst="rect">
            <a:avLst/>
          </a:prstGeom>
          <a:blipFill>
            <a:blip r:embed="rId3"/>
            <a:stretch>
              <a:fillRect/>
            </a:stretch>
          </a:blipFill>
          <a:ln>
            <a:noFill/>
          </a:ln>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177560" y="0"/>
            <a:ext cx="9455700" cy="712199"/>
          </a:xfrm>
          <a:prstGeom prst="rect">
            <a:avLst/>
          </a:prstGeom>
        </p:spPr>
        <p:txBody>
          <a:bodyPr lIns="91425" tIns="91425" rIns="91425" bIns="91425" anchor="b" anchorCtr="0">
            <a:noAutofit/>
          </a:bodyPr>
          <a:lstStyle/>
          <a:p>
            <a:pPr algn="ctr">
              <a:buNone/>
            </a:pPr>
            <a:r>
              <a:rPr lang="en"/>
              <a:t> The Confessions of St. Augustine</a:t>
            </a:r>
          </a:p>
        </p:txBody>
      </p:sp>
      <p:sp>
        <p:nvSpPr>
          <p:cNvPr id="32" name="Shape 32"/>
          <p:cNvSpPr txBox="1">
            <a:spLocks noGrp="1"/>
          </p:cNvSpPr>
          <p:nvPr>
            <p:ph type="body" idx="1"/>
          </p:nvPr>
        </p:nvSpPr>
        <p:spPr>
          <a:xfrm>
            <a:off x="243523" y="812684"/>
            <a:ext cx="4776000" cy="5362800"/>
          </a:xfrm>
          <a:prstGeom prst="rect">
            <a:avLst/>
          </a:prstGeom>
        </p:spPr>
        <p:txBody>
          <a:bodyPr lIns="91425" tIns="91425" rIns="91425" bIns="91425" anchor="t" anchorCtr="0">
            <a:noAutofit/>
          </a:bodyPr>
          <a:lstStyle/>
          <a:p>
            <a:pPr marL="457200" lvl="0" indent="-419100" rtl="0">
              <a:lnSpc>
                <a:spcPct val="100000"/>
              </a:lnSpc>
              <a:buClr>
                <a:srgbClr val="000000"/>
              </a:buClr>
              <a:buSzPct val="166666"/>
              <a:buFont typeface="Arial"/>
              <a:buChar char="•"/>
            </a:pPr>
            <a:r>
              <a:rPr lang="en"/>
              <a:t>An autobiographical book of detailing Augustine's life from his time as a "sinful youth" to his conversion to Christianity.</a:t>
            </a:r>
          </a:p>
          <a:p>
            <a:endParaRPr/>
          </a:p>
          <a:p>
            <a:pPr marL="457200" lvl="0" indent="-419100" rtl="0">
              <a:lnSpc>
                <a:spcPct val="100000"/>
              </a:lnSpc>
              <a:buClr>
                <a:srgbClr val="000000"/>
              </a:buClr>
              <a:buSzPct val="166666"/>
              <a:buFont typeface="Arial"/>
              <a:buChar char="•"/>
            </a:pPr>
            <a:r>
              <a:rPr lang="en"/>
              <a:t>Written as a direct address to god.</a:t>
            </a:r>
          </a:p>
          <a:p>
            <a:endParaRPr/>
          </a:p>
          <a:p>
            <a:pPr marL="457200" lvl="0" indent="-419100" rtl="0">
              <a:lnSpc>
                <a:spcPct val="100000"/>
              </a:lnSpc>
              <a:buClr>
                <a:srgbClr val="000000"/>
              </a:buClr>
              <a:buSzPct val="166666"/>
              <a:buFont typeface="Arial"/>
              <a:buChar char="•"/>
            </a:pPr>
            <a:r>
              <a:rPr lang="en"/>
              <a:t>Record of Augustine's development of thought.</a:t>
            </a:r>
          </a:p>
          <a:p>
            <a:endParaRPr/>
          </a:p>
          <a:p>
            <a:endParaRPr/>
          </a:p>
        </p:txBody>
      </p:sp>
      <p:sp>
        <p:nvSpPr>
          <p:cNvPr id="33" name="Shape 33"/>
          <p:cNvSpPr/>
          <p:nvPr/>
        </p:nvSpPr>
        <p:spPr>
          <a:xfrm>
            <a:off x="5381625" y="1901237"/>
            <a:ext cx="3762375" cy="4930813"/>
          </a:xfrm>
          <a:prstGeom prst="rect">
            <a:avLst/>
          </a:prstGeom>
          <a:blipFill>
            <a:blip r:embed="rId3"/>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Main Topics of Book XI</a:t>
            </a:r>
          </a:p>
        </p:txBody>
      </p:sp>
      <p:sp>
        <p:nvSpPr>
          <p:cNvPr id="39" name="Shape 3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lnSpc>
                <a:spcPct val="200000"/>
              </a:lnSpc>
              <a:buClr>
                <a:srgbClr val="000000"/>
              </a:buClr>
              <a:buSzPct val="166666"/>
              <a:buFont typeface="Arial"/>
              <a:buChar char="•"/>
            </a:pPr>
            <a:r>
              <a:rPr lang="en"/>
              <a:t>Nature of time</a:t>
            </a:r>
          </a:p>
          <a:p>
            <a:pPr marL="457200" lvl="0" indent="-419100" rtl="0">
              <a:lnSpc>
                <a:spcPct val="200000"/>
              </a:lnSpc>
              <a:buClr>
                <a:srgbClr val="000000"/>
              </a:buClr>
              <a:buSzPct val="166666"/>
              <a:buFont typeface="Arial"/>
              <a:buChar char="•"/>
            </a:pPr>
            <a:r>
              <a:rPr lang="en"/>
              <a:t>Eternity of God</a:t>
            </a:r>
          </a:p>
          <a:p>
            <a:pPr marL="457200" lvl="0" indent="-419100" rtl="0">
              <a:lnSpc>
                <a:spcPct val="200000"/>
              </a:lnSpc>
              <a:buClr>
                <a:srgbClr val="000000"/>
              </a:buClr>
              <a:buSzPct val="166666"/>
              <a:buFont typeface="Arial"/>
              <a:buChar char="•"/>
            </a:pPr>
            <a:r>
              <a:rPr lang="en"/>
              <a:t>Temporality of Earth</a:t>
            </a:r>
          </a:p>
          <a:p>
            <a:pPr marL="457200" lvl="0" indent="-419100" rtl="0">
              <a:lnSpc>
                <a:spcPct val="200000"/>
              </a:lnSpc>
              <a:buClr>
                <a:srgbClr val="000000"/>
              </a:buClr>
              <a:buSzPct val="166666"/>
              <a:buFont typeface="Arial"/>
              <a:buChar char="•"/>
            </a:pPr>
            <a:r>
              <a:rPr lang="en"/>
              <a:t>Human understanding of time: Past, Present, and Future</a:t>
            </a:r>
          </a:p>
          <a:p>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236836" y="1366373"/>
            <a:ext cx="4650599" cy="1484100"/>
          </a:xfrm>
          <a:prstGeom prst="rect">
            <a:avLst/>
          </a:prstGeom>
        </p:spPr>
        <p:txBody>
          <a:bodyPr lIns="91425" tIns="91425" rIns="91425" bIns="91425" anchor="b" anchorCtr="0">
            <a:noAutofit/>
          </a:bodyPr>
          <a:lstStyle/>
          <a:p>
            <a:pPr algn="ctr">
              <a:buNone/>
            </a:pPr>
            <a:r>
              <a:rPr lang="en" sz="4800" dirty="0"/>
              <a:t>When did time start?</a:t>
            </a:r>
          </a:p>
        </p:txBody>
      </p:sp>
      <p:sp>
        <p:nvSpPr>
          <p:cNvPr id="45" name="Shape 45"/>
          <p:cNvSpPr txBox="1">
            <a:spLocks noGrp="1"/>
          </p:cNvSpPr>
          <p:nvPr>
            <p:ph type="body" idx="1"/>
          </p:nvPr>
        </p:nvSpPr>
        <p:spPr>
          <a:xfrm>
            <a:off x="92202" y="1676975"/>
            <a:ext cx="4475100" cy="4141799"/>
          </a:xfrm>
          <a:prstGeom prst="rect">
            <a:avLst/>
          </a:prstGeom>
        </p:spPr>
        <p:txBody>
          <a:bodyPr lIns="91425" tIns="91425" rIns="91425" bIns="91425" anchor="t" anchorCtr="0">
            <a:noAutofit/>
          </a:bodyPr>
          <a:lstStyle/>
          <a:p>
            <a:pPr marL="457200" lvl="0" indent="-457200" rtl="0">
              <a:buClr>
                <a:srgbClr val="000000"/>
              </a:buClr>
              <a:buSzPct val="166666"/>
              <a:buFont typeface="Arial"/>
              <a:buChar char="•"/>
            </a:pPr>
            <a:r>
              <a:rPr lang="en" sz="3600"/>
              <a:t>Genesis</a:t>
            </a:r>
          </a:p>
          <a:p>
            <a:pPr marL="914400" lvl="1" indent="-457200" rtl="0">
              <a:buClr>
                <a:srgbClr val="000000"/>
              </a:buClr>
              <a:buSzPct val="100000"/>
              <a:buFont typeface="Courier New"/>
              <a:buChar char="o"/>
            </a:pPr>
            <a:r>
              <a:rPr lang="en" sz="3600"/>
              <a:t>Literal v. Spiritual</a:t>
            </a:r>
          </a:p>
          <a:p>
            <a:endParaRPr/>
          </a:p>
          <a:p>
            <a:endParaRPr/>
          </a:p>
          <a:p>
            <a:pPr marL="457200" lvl="0" indent="-457200" rtl="0">
              <a:buClr>
                <a:srgbClr val="000000"/>
              </a:buClr>
              <a:buSzPct val="166666"/>
              <a:buFont typeface="Arial"/>
              <a:buChar char="•"/>
            </a:pPr>
            <a:r>
              <a:rPr lang="en" sz="3600"/>
              <a:t>Mechanism of Creation</a:t>
            </a:r>
          </a:p>
          <a:p>
            <a:pPr marL="914400" lvl="1" indent="-457200" rtl="0">
              <a:buClr>
                <a:srgbClr val="000000"/>
              </a:buClr>
              <a:buSzPct val="100000"/>
              <a:buFont typeface="Courier New"/>
              <a:buChar char="o"/>
            </a:pPr>
            <a:r>
              <a:rPr lang="en" sz="3600"/>
              <a:t>"And God Said"</a:t>
            </a:r>
          </a:p>
          <a:p>
            <a:endParaRPr/>
          </a:p>
          <a:p>
            <a:endParaRPr/>
          </a:p>
          <a:p>
            <a:endParaRPr/>
          </a:p>
        </p:txBody>
      </p:sp>
      <p:sp>
        <p:nvSpPr>
          <p:cNvPr id="46" name="Shape 46"/>
          <p:cNvSpPr/>
          <p:nvPr/>
        </p:nvSpPr>
        <p:spPr>
          <a:xfrm>
            <a:off x="4541078" y="3291605"/>
            <a:ext cx="4602922" cy="3566395"/>
          </a:xfrm>
          <a:prstGeom prst="rect">
            <a:avLst/>
          </a:prstGeom>
          <a:blipFill>
            <a:blip r:embed="rId3"/>
            <a:stretch>
              <a:fillRect/>
            </a:stretch>
          </a:blipFill>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1051225" y="275325"/>
            <a:ext cx="7478699" cy="1217999"/>
          </a:xfrm>
          <a:prstGeom prst="rect">
            <a:avLst/>
          </a:prstGeom>
        </p:spPr>
        <p:txBody>
          <a:bodyPr lIns="91425" tIns="91425" rIns="91425" bIns="91425" anchor="b" anchorCtr="0">
            <a:noAutofit/>
          </a:bodyPr>
          <a:lstStyle/>
          <a:p>
            <a:pPr algn="ctr">
              <a:buNone/>
            </a:pPr>
            <a:r>
              <a:rPr lang="en" sz="4800"/>
              <a:t>Is creation temporal?</a:t>
            </a:r>
          </a:p>
        </p:txBody>
      </p:sp>
      <p:sp>
        <p:nvSpPr>
          <p:cNvPr id="52" name="Shape 52"/>
          <p:cNvSpPr txBox="1">
            <a:spLocks noGrp="1"/>
          </p:cNvSpPr>
          <p:nvPr>
            <p:ph type="body" idx="1"/>
          </p:nvPr>
        </p:nvSpPr>
        <p:spPr>
          <a:xfrm>
            <a:off x="4343400" y="1802100"/>
            <a:ext cx="4800600" cy="4041600"/>
          </a:xfrm>
          <a:prstGeom prst="rect">
            <a:avLst/>
          </a:prstGeom>
        </p:spPr>
        <p:txBody>
          <a:bodyPr lIns="91425" tIns="91425" rIns="91425" bIns="91425" anchor="t" anchorCtr="0">
            <a:noAutofit/>
          </a:bodyPr>
          <a:lstStyle/>
          <a:p>
            <a:pPr>
              <a:buNone/>
            </a:pPr>
            <a:r>
              <a:rPr lang="en" i="1" dirty="0"/>
              <a:t>"...everything which begins to be and ceases to be begins and ends its existence at that moment when, in the eternal reason where nothing begins or ends, it is known that it is right for it to begin and end."</a:t>
            </a:r>
          </a:p>
        </p:txBody>
      </p:sp>
      <p:sp>
        <p:nvSpPr>
          <p:cNvPr id="53" name="Shape 53"/>
          <p:cNvSpPr txBox="1"/>
          <p:nvPr/>
        </p:nvSpPr>
        <p:spPr>
          <a:xfrm>
            <a:off x="288600" y="1802100"/>
            <a:ext cx="4054800" cy="3253799"/>
          </a:xfrm>
          <a:prstGeom prst="rect">
            <a:avLst/>
          </a:prstGeom>
          <a:noFill/>
        </p:spPr>
        <p:txBody>
          <a:bodyPr lIns="91425" tIns="91425" rIns="91425" bIns="91425" anchor="t" anchorCtr="0">
            <a:noAutofit/>
          </a:bodyPr>
          <a:lstStyle/>
          <a:p>
            <a:pPr marL="457200" lvl="0" indent="-457200" rtl="0">
              <a:buClr>
                <a:srgbClr val="000000"/>
              </a:buClr>
              <a:buSzPct val="166666"/>
              <a:buFont typeface="Arial"/>
              <a:buChar char="•"/>
            </a:pPr>
            <a:r>
              <a:rPr lang="en" sz="3600"/>
              <a:t>Eternal Design</a:t>
            </a:r>
          </a:p>
          <a:p>
            <a:endParaRPr/>
          </a:p>
          <a:p>
            <a:pPr marL="457200" lvl="0" indent="-457200" rtl="0">
              <a:buClr>
                <a:srgbClr val="000000"/>
              </a:buClr>
              <a:buSzPct val="166666"/>
              <a:buFont typeface="Arial"/>
              <a:buChar char="•"/>
            </a:pPr>
            <a:r>
              <a:rPr lang="en" sz="3600"/>
              <a:t>"Beginning"</a:t>
            </a:r>
          </a:p>
          <a:p>
            <a:endParaRPr/>
          </a:p>
          <a:p>
            <a:pPr marL="457200" lvl="0" indent="-457200">
              <a:buClr>
                <a:srgbClr val="000000"/>
              </a:buClr>
              <a:buSzPct val="166666"/>
              <a:buFont typeface="Arial"/>
              <a:buChar char="•"/>
            </a:pPr>
            <a:r>
              <a:rPr lang="en" sz="3600"/>
              <a:t>Impossibility of Creation...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prstGeom prst="rect">
            <a:avLst/>
          </a:prstGeom>
        </p:spPr>
        <p:txBody>
          <a:bodyPr lIns="91425" tIns="91425" rIns="91425" bIns="91425" anchor="b" anchorCtr="0">
            <a:noAutofit/>
          </a:bodyPr>
          <a:lstStyle/>
          <a:p>
            <a:pPr>
              <a:buNone/>
            </a:pPr>
            <a:r>
              <a:rPr lang="en"/>
              <a:t>The Nature of Time</a:t>
            </a:r>
          </a:p>
        </p:txBody>
      </p:sp>
      <p:sp>
        <p:nvSpPr>
          <p:cNvPr id="59" name="Shape 59"/>
          <p:cNvSpPr txBox="1">
            <a:spLocks noGrp="1"/>
          </p:cNvSpPr>
          <p:nvPr>
            <p:ph type="body" idx="1"/>
          </p:nvPr>
        </p:nvSpPr>
        <p:spPr>
          <a:prstGeom prst="rect">
            <a:avLst/>
          </a:prstGeom>
        </p:spPr>
        <p:txBody>
          <a:bodyPr lIns="91425" tIns="91425" rIns="91425" bIns="91425" anchor="t" anchorCtr="0">
            <a:noAutofit/>
          </a:bodyPr>
          <a:lstStyle/>
          <a:p>
            <a:pPr marL="457200" lvl="0" indent="-419100" rtl="0">
              <a:buClr>
                <a:srgbClr val="000000"/>
              </a:buClr>
              <a:buSzPct val="166666"/>
              <a:buFont typeface="Arial"/>
              <a:buChar char="•"/>
            </a:pPr>
            <a:r>
              <a:rPr lang="en" dirty="0"/>
              <a:t>3 divisions of time (Past, Present and Future)</a:t>
            </a:r>
          </a:p>
          <a:p>
            <a:endParaRPr dirty="0"/>
          </a:p>
          <a:p>
            <a:pPr marL="457200" lvl="0" indent="-419100" rtl="0">
              <a:buClr>
                <a:srgbClr val="000000"/>
              </a:buClr>
              <a:buSzPct val="166666"/>
              <a:buFont typeface="Arial"/>
              <a:buChar char="•"/>
            </a:pPr>
            <a:r>
              <a:rPr lang="en" dirty="0"/>
              <a:t>"indeed we cannot truly say that time exists except in the sense that it tends toward non-existence"</a:t>
            </a:r>
          </a:p>
          <a:p>
            <a:endParaRPr dirty="0"/>
          </a:p>
        </p:txBody>
      </p:sp>
      <p:sp>
        <p:nvSpPr>
          <p:cNvPr id="4" name="Text Placeholder 3"/>
          <p:cNvSpPr>
            <a:spLocks noGrp="1"/>
          </p:cNvSpPr>
          <p:nvPr>
            <p:ph type="body" idx="2"/>
          </p:nvPr>
        </p:nvSpPr>
        <p:spPr/>
        <p:txBody>
          <a:bodyPr/>
          <a:lstStyle/>
          <a:p>
            <a:endParaRPr lang="en-US" dirty="0"/>
          </a:p>
        </p:txBody>
      </p:sp>
      <p:pic>
        <p:nvPicPr>
          <p:cNvPr id="5" name="Picture 4" descr="St_Augustine_of_Hippo.jpg"/>
          <p:cNvPicPr>
            <a:picLocks noChangeAspect="1"/>
          </p:cNvPicPr>
          <p:nvPr/>
        </p:nvPicPr>
        <p:blipFill>
          <a:blip r:embed="rId3"/>
          <a:stretch>
            <a:fillRect/>
          </a:stretch>
        </p:blipFill>
        <p:spPr>
          <a:xfrm>
            <a:off x="4692273" y="1600200"/>
            <a:ext cx="3924300" cy="4279900"/>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prstGeom prst="rect">
            <a:avLst/>
          </a:prstGeom>
        </p:spPr>
        <p:txBody>
          <a:bodyPr lIns="91425" tIns="91425" rIns="91425" bIns="91425" anchor="b" anchorCtr="0">
            <a:noAutofit/>
          </a:bodyPr>
          <a:lstStyle/>
          <a:p>
            <a:pPr>
              <a:buNone/>
            </a:pPr>
            <a:r>
              <a:rPr lang="en"/>
              <a:t>The Nature of Time</a:t>
            </a:r>
          </a:p>
        </p:txBody>
      </p:sp>
      <p:sp>
        <p:nvSpPr>
          <p:cNvPr id="65" name="Shape 65"/>
          <p:cNvSpPr txBox="1">
            <a:spLocks noGrp="1"/>
          </p:cNvSpPr>
          <p:nvPr>
            <p:ph type="body" idx="1"/>
          </p:nvPr>
        </p:nvSpPr>
        <p:spPr>
          <a:prstGeom prst="rect">
            <a:avLst/>
          </a:prstGeom>
        </p:spPr>
        <p:txBody>
          <a:bodyPr lIns="91425" tIns="91425" rIns="91425" bIns="91425" anchor="t" anchorCtr="0">
            <a:noAutofit/>
          </a:bodyPr>
          <a:lstStyle/>
          <a:p>
            <a:pPr marL="457200" lvl="0" indent="-419100" rtl="0">
              <a:buClr>
                <a:srgbClr val="000000"/>
              </a:buClr>
              <a:buSzPct val="166666"/>
              <a:buFont typeface="Arial"/>
              <a:buChar char="•"/>
            </a:pPr>
            <a:r>
              <a:rPr lang="en" dirty="0"/>
              <a:t>"What, then, is time? I know well enough what it is, provided that nobody asks me; but if I am asked what it is and try to explain, I am baffled."</a:t>
            </a:r>
          </a:p>
          <a:p>
            <a:endParaRPr dirty="0"/>
          </a:p>
        </p:txBody>
      </p:sp>
      <p:sp>
        <p:nvSpPr>
          <p:cNvPr id="4" name="Text Placeholder 3"/>
          <p:cNvSpPr>
            <a:spLocks noGrp="1"/>
          </p:cNvSpPr>
          <p:nvPr>
            <p:ph type="body" idx="2"/>
          </p:nvPr>
        </p:nvSpPr>
        <p:spPr/>
        <p:txBody>
          <a:bodyPr/>
          <a:lstStyle/>
          <a:p>
            <a:endParaRPr lang="en-US" dirty="0"/>
          </a:p>
        </p:txBody>
      </p:sp>
      <p:pic>
        <p:nvPicPr>
          <p:cNvPr id="5" name="Picture 4" descr="clock.jpg"/>
          <p:cNvPicPr>
            <a:picLocks noChangeAspect="1"/>
          </p:cNvPicPr>
          <p:nvPr/>
        </p:nvPicPr>
        <p:blipFill>
          <a:blip r:embed="rId3"/>
          <a:stretch>
            <a:fillRect/>
          </a:stretch>
        </p:blipFill>
        <p:spPr>
          <a:xfrm>
            <a:off x="4656856" y="1600199"/>
            <a:ext cx="4152645" cy="3463915"/>
          </a:xfrm>
          <a:prstGeom prst="rect">
            <a:avLst/>
          </a:prstGeom>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193734" y="274637"/>
            <a:ext cx="6493065" cy="1143000"/>
          </a:xfrm>
        </p:spPr>
        <p:txBody>
          <a:bodyPr anchor="ctr"/>
          <a:lstStyle/>
          <a:p>
            <a:pPr algn="ctr"/>
            <a:r>
              <a:rPr lang="en-US" dirty="0" smtClean="0">
                <a:latin typeface="Big Caslon"/>
                <a:cs typeface="Big Caslon"/>
              </a:rPr>
              <a:t>Albert Einstein and the Theory</a:t>
            </a:r>
            <a:r>
              <a:rPr lang="en-US" dirty="0" smtClean="0">
                <a:latin typeface="Big Caslon"/>
                <a:cs typeface="Big Caslon"/>
              </a:rPr>
              <a:t>       of Relativity </a:t>
            </a:r>
            <a:endParaRPr lang="en-US" dirty="0"/>
          </a:p>
        </p:txBody>
      </p:sp>
      <p:sp>
        <p:nvSpPr>
          <p:cNvPr id="3" name="Text Placeholder 2"/>
          <p:cNvSpPr>
            <a:spLocks noGrp="1"/>
          </p:cNvSpPr>
          <p:nvPr>
            <p:ph type="body" idx="1"/>
          </p:nvPr>
        </p:nvSpPr>
        <p:spPr>
          <a:xfrm>
            <a:off x="4465316" y="1600200"/>
            <a:ext cx="4221483" cy="4967700"/>
          </a:xfrm>
        </p:spPr>
        <p:txBody>
          <a:bodyPr anchor="ctr"/>
          <a:lstStyle/>
          <a:p>
            <a:r>
              <a:rPr lang="en-US" sz="2400" dirty="0" smtClean="0"/>
              <a:t>Relative theory made it difficult to </a:t>
            </a:r>
            <a:r>
              <a:rPr lang="en-US" sz="2400" dirty="0" smtClean="0"/>
              <a:t>conduct </a:t>
            </a:r>
            <a:r>
              <a:rPr lang="en-US" sz="2400" dirty="0" smtClean="0"/>
              <a:t>experiments with accuracy </a:t>
            </a:r>
          </a:p>
          <a:p>
            <a:endParaRPr lang="en-US" dirty="0"/>
          </a:p>
        </p:txBody>
      </p:sp>
      <p:pic>
        <p:nvPicPr>
          <p:cNvPr id="4" name="Picture 3"/>
          <p:cNvPicPr>
            <a:picLocks noChangeAspect="1"/>
          </p:cNvPicPr>
          <p:nvPr/>
        </p:nvPicPr>
        <p:blipFill>
          <a:blip r:embed="rId2"/>
          <a:stretch>
            <a:fillRect/>
          </a:stretch>
        </p:blipFill>
        <p:spPr>
          <a:xfrm>
            <a:off x="457200" y="1600200"/>
            <a:ext cx="3648128" cy="445483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Galileo </a:t>
            </a:r>
            <a:r>
              <a:rPr lang="en-US" dirty="0" err="1" smtClean="0"/>
              <a:t>Galilei</a:t>
            </a:r>
            <a:endParaRPr lang="en-US" dirty="0"/>
          </a:p>
        </p:txBody>
      </p:sp>
      <p:sp>
        <p:nvSpPr>
          <p:cNvPr id="3" name="Text Placeholder 2"/>
          <p:cNvSpPr>
            <a:spLocks noGrp="1"/>
          </p:cNvSpPr>
          <p:nvPr>
            <p:ph type="body" idx="1"/>
          </p:nvPr>
        </p:nvSpPr>
        <p:spPr>
          <a:xfrm>
            <a:off x="457200" y="1600200"/>
            <a:ext cx="3550903" cy="4967700"/>
          </a:xfrm>
        </p:spPr>
        <p:txBody>
          <a:bodyPr/>
          <a:lstStyle/>
          <a:p>
            <a:endParaRPr lang="en-US" dirty="0" smtClean="0"/>
          </a:p>
          <a:p>
            <a:endParaRPr lang="en-US" dirty="0" smtClean="0"/>
          </a:p>
          <a:p>
            <a:r>
              <a:rPr lang="en-US" dirty="0" smtClean="0"/>
              <a:t>No Instruments </a:t>
            </a:r>
            <a:r>
              <a:rPr lang="en-US" dirty="0" smtClean="0"/>
              <a:t>or techniques to measure time</a:t>
            </a:r>
            <a:endParaRPr lang="en-US" dirty="0"/>
          </a:p>
        </p:txBody>
      </p:sp>
      <p:pic>
        <p:nvPicPr>
          <p:cNvPr id="4" name="Picture 3"/>
          <p:cNvPicPr>
            <a:picLocks noChangeAspect="1"/>
          </p:cNvPicPr>
          <p:nvPr/>
        </p:nvPicPr>
        <p:blipFill>
          <a:blip r:embed="rId2"/>
          <a:stretch>
            <a:fillRect/>
          </a:stretch>
        </p:blipFill>
        <p:spPr>
          <a:xfrm>
            <a:off x="3892643" y="1507125"/>
            <a:ext cx="5034602" cy="5350875"/>
          </a:xfrm>
          <a:prstGeom prst="rect">
            <a:avLst/>
          </a:prstGeom>
          <a:effectLst>
            <a:softEdge rad="177800"/>
          </a:effectLst>
        </p:spPr>
      </p:pic>
    </p:spTree>
  </p:cSld>
  <p:clrMapOvr>
    <a:masterClrMapping/>
  </p:clrMapOvr>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331</Words>
  <Application>Microsoft Macintosh PowerPoint</Application>
  <PresentationFormat>On-screen Show (4:3)</PresentationFormat>
  <Paragraphs>53</Paragraphs>
  <Slides>14</Slides>
  <Notes>11</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
      <vt:lpstr>Mathematical, Religious, and Psychological Time</vt:lpstr>
      <vt:lpstr> The Confessions of St. Augustine</vt:lpstr>
      <vt:lpstr>Main Topics of Book XI</vt:lpstr>
      <vt:lpstr>When did time start?</vt:lpstr>
      <vt:lpstr>Is creation temporal?</vt:lpstr>
      <vt:lpstr>The Nature of Time</vt:lpstr>
      <vt:lpstr>The Nature of Time</vt:lpstr>
      <vt:lpstr>Albert Einstein and the Theory       of Relativity </vt:lpstr>
      <vt:lpstr>Galileo Galilei</vt:lpstr>
      <vt:lpstr>Slide 10</vt:lpstr>
      <vt:lpstr>Aristotle and Galileo</vt:lpstr>
      <vt:lpstr>Determining Acceleration</vt:lpstr>
      <vt:lpstr>The Marriage of Mathematical, Psychological, and Religious Time</vt:lpstr>
      <vt:lpstr>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Mathematical, Religious, and Psychological Time</dc:title>
  <cp:lastModifiedBy>Alicia Rodriguez</cp:lastModifiedBy>
  <cp:revision>1</cp:revision>
  <dcterms:created xsi:type="dcterms:W3CDTF">2013-02-01T14:24:58Z</dcterms:created>
  <dcterms:modified xsi:type="dcterms:W3CDTF">2013-02-01T14:59:16Z</dcterms:modified>
</cp:coreProperties>
</file>