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4" r:id="rId1"/>
  </p:sldMasterIdLst>
  <p:sldIdLst>
    <p:sldId id="256" r:id="rId2"/>
    <p:sldId id="262" r:id="rId3"/>
    <p:sldId id="259" r:id="rId4"/>
    <p:sldId id="263" r:id="rId5"/>
    <p:sldId id="257" r:id="rId6"/>
    <p:sldId id="258" r:id="rId7"/>
    <p:sldId id="260" r:id="rId8"/>
    <p:sldId id="264" r:id="rId9"/>
    <p:sldId id="265" r:id="rId10"/>
    <p:sldId id="261" r:id="rId11"/>
    <p:sldId id="266" r:id="rId12"/>
    <p:sldId id="267" r:id="rId13"/>
    <p:sldId id="268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11" autoAdjust="0"/>
  </p:normalViewPr>
  <p:slideViewPr>
    <p:cSldViewPr snapToGrid="0" snapToObjects="1">
      <p:cViewPr>
        <p:scale>
          <a:sx n="100" d="100"/>
          <a:sy n="100" d="100"/>
        </p:scale>
        <p:origin x="-264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3E06B-BFC8-E546-83BA-C0929E177831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6503A7-B6B7-4742-9916-E22C04C6D050}">
      <dgm:prSet phldrT="[Text]"/>
      <dgm:spPr>
        <a:noFill/>
        <a:ln w="50800"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ACB4A9F8-5667-0144-897F-50AED28123A7}" type="parTrans" cxnId="{859C52DD-98A4-9E4D-BA1D-1604A7AD80D4}">
      <dgm:prSet/>
      <dgm:spPr/>
      <dgm:t>
        <a:bodyPr/>
        <a:lstStyle/>
        <a:p>
          <a:endParaRPr lang="en-US"/>
        </a:p>
      </dgm:t>
    </dgm:pt>
    <dgm:pt modelId="{F459AB65-C684-8E45-8D45-47E9DECD1CA3}" type="sibTrans" cxnId="{859C52DD-98A4-9E4D-BA1D-1604A7AD80D4}">
      <dgm:prSet/>
      <dgm:spPr/>
      <dgm:t>
        <a:bodyPr/>
        <a:lstStyle/>
        <a:p>
          <a:endParaRPr lang="en-US"/>
        </a:p>
      </dgm:t>
    </dgm:pt>
    <dgm:pt modelId="{D9553230-1958-C14F-AE0D-189BA91A90FE}" type="pres">
      <dgm:prSet presAssocID="{4E03E06B-BFC8-E546-83BA-C0929E1778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82CCFD-72A7-AB44-AB66-374A2C23B0F6}" type="pres">
      <dgm:prSet presAssocID="{466503A7-B6B7-4742-9916-E22C04C6D050}" presName="centerShape" presStyleLbl="node0" presStyleIdx="0" presStyleCnt="1" custScaleX="20022" custScaleY="42542" custLinFactNeighborX="-7157" custLinFactNeighborY="-4432"/>
      <dgm:spPr/>
      <dgm:t>
        <a:bodyPr/>
        <a:lstStyle/>
        <a:p>
          <a:endParaRPr lang="en-US"/>
        </a:p>
      </dgm:t>
    </dgm:pt>
  </dgm:ptLst>
  <dgm:cxnLst>
    <dgm:cxn modelId="{859C52DD-98A4-9E4D-BA1D-1604A7AD80D4}" srcId="{4E03E06B-BFC8-E546-83BA-C0929E177831}" destId="{466503A7-B6B7-4742-9916-E22C04C6D050}" srcOrd="0" destOrd="0" parTransId="{ACB4A9F8-5667-0144-897F-50AED28123A7}" sibTransId="{F459AB65-C684-8E45-8D45-47E9DECD1CA3}"/>
    <dgm:cxn modelId="{2F527BBA-58F0-EA4D-8FB7-7CB6B887C4ED}" type="presOf" srcId="{4E03E06B-BFC8-E546-83BA-C0929E177831}" destId="{D9553230-1958-C14F-AE0D-189BA91A90FE}" srcOrd="0" destOrd="0" presId="urn:microsoft.com/office/officeart/2005/8/layout/radial5"/>
    <dgm:cxn modelId="{C511A150-547F-3343-B6BC-AC71B7F2F01A}" type="presOf" srcId="{466503A7-B6B7-4742-9916-E22C04C6D050}" destId="{1582CCFD-72A7-AB44-AB66-374A2C23B0F6}" srcOrd="0" destOrd="0" presId="urn:microsoft.com/office/officeart/2005/8/layout/radial5"/>
    <dgm:cxn modelId="{56519613-AC09-9745-983C-288CF2307A9B}" type="presParOf" srcId="{D9553230-1958-C14F-AE0D-189BA91A90FE}" destId="{1582CCFD-72A7-AB44-AB66-374A2C23B0F6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3E06B-BFC8-E546-83BA-C0929E177831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6503A7-B6B7-4742-9916-E22C04C6D050}">
      <dgm:prSet phldrT="[Text]"/>
      <dgm:spPr>
        <a:noFill/>
        <a:ln w="50800"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ACB4A9F8-5667-0144-897F-50AED28123A7}" type="parTrans" cxnId="{859C52DD-98A4-9E4D-BA1D-1604A7AD80D4}">
      <dgm:prSet/>
      <dgm:spPr/>
      <dgm:t>
        <a:bodyPr/>
        <a:lstStyle/>
        <a:p>
          <a:endParaRPr lang="en-US"/>
        </a:p>
      </dgm:t>
    </dgm:pt>
    <dgm:pt modelId="{F459AB65-C684-8E45-8D45-47E9DECD1CA3}" type="sibTrans" cxnId="{859C52DD-98A4-9E4D-BA1D-1604A7AD80D4}">
      <dgm:prSet/>
      <dgm:spPr/>
      <dgm:t>
        <a:bodyPr/>
        <a:lstStyle/>
        <a:p>
          <a:endParaRPr lang="en-US"/>
        </a:p>
      </dgm:t>
    </dgm:pt>
    <dgm:pt modelId="{D9553230-1958-C14F-AE0D-189BA91A90FE}" type="pres">
      <dgm:prSet presAssocID="{4E03E06B-BFC8-E546-83BA-C0929E1778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82CCFD-72A7-AB44-AB66-374A2C23B0F6}" type="pres">
      <dgm:prSet presAssocID="{466503A7-B6B7-4742-9916-E22C04C6D050}" presName="centerShape" presStyleLbl="node0" presStyleIdx="0" presStyleCnt="1" custScaleX="20022" custScaleY="42542" custLinFactNeighborX="-7157" custLinFactNeighborY="-4432"/>
      <dgm:spPr/>
      <dgm:t>
        <a:bodyPr/>
        <a:lstStyle/>
        <a:p>
          <a:endParaRPr lang="en-US"/>
        </a:p>
      </dgm:t>
    </dgm:pt>
  </dgm:ptLst>
  <dgm:cxnLst>
    <dgm:cxn modelId="{859C52DD-98A4-9E4D-BA1D-1604A7AD80D4}" srcId="{4E03E06B-BFC8-E546-83BA-C0929E177831}" destId="{466503A7-B6B7-4742-9916-E22C04C6D050}" srcOrd="0" destOrd="0" parTransId="{ACB4A9F8-5667-0144-897F-50AED28123A7}" sibTransId="{F459AB65-C684-8E45-8D45-47E9DECD1CA3}"/>
    <dgm:cxn modelId="{128C772A-0862-3149-ABAE-1DB775F82DED}" type="presOf" srcId="{466503A7-B6B7-4742-9916-E22C04C6D050}" destId="{1582CCFD-72A7-AB44-AB66-374A2C23B0F6}" srcOrd="0" destOrd="0" presId="urn:microsoft.com/office/officeart/2005/8/layout/radial5"/>
    <dgm:cxn modelId="{0D6707D5-E9CF-F544-9E45-5AF0EDDFCA15}" type="presOf" srcId="{4E03E06B-BFC8-E546-83BA-C0929E177831}" destId="{D9553230-1958-C14F-AE0D-189BA91A90FE}" srcOrd="0" destOrd="0" presId="urn:microsoft.com/office/officeart/2005/8/layout/radial5"/>
    <dgm:cxn modelId="{DC4ECA5C-9FE4-4346-AF51-51CFCEAC94D0}" type="presParOf" srcId="{D9553230-1958-C14F-AE0D-189BA91A90FE}" destId="{1582CCFD-72A7-AB44-AB66-374A2C23B0F6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A24B6E-0ACD-6647-B9B4-E026879C74C7}" type="doc">
      <dgm:prSet loTypeId="urn:microsoft.com/office/officeart/2005/8/layout/hProcess3" loCatId="" qsTypeId="urn:microsoft.com/office/officeart/2005/8/quickstyle/simple2" qsCatId="simple" csTypeId="urn:microsoft.com/office/officeart/2005/8/colors/accent0_3" csCatId="mainScheme" phldr="1"/>
      <dgm:spPr/>
    </dgm:pt>
    <dgm:pt modelId="{B62E942E-C7DC-1F4D-8B9E-63F1191FD208}" type="pres">
      <dgm:prSet presAssocID="{D8A24B6E-0ACD-6647-B9B4-E026879C74C7}" presName="Name0" presStyleCnt="0">
        <dgm:presLayoutVars>
          <dgm:dir/>
          <dgm:animLvl val="lvl"/>
          <dgm:resizeHandles val="exact"/>
        </dgm:presLayoutVars>
      </dgm:prSet>
      <dgm:spPr/>
    </dgm:pt>
    <dgm:pt modelId="{EBF9EA97-D3F5-BC42-96C3-4C082C9D8966}" type="pres">
      <dgm:prSet presAssocID="{D8A24B6E-0ACD-6647-B9B4-E026879C74C7}" presName="dummy" presStyleCnt="0"/>
      <dgm:spPr/>
    </dgm:pt>
    <dgm:pt modelId="{C984EC12-4366-1D4B-AF92-31A77C275A5A}" type="pres">
      <dgm:prSet presAssocID="{D8A24B6E-0ACD-6647-B9B4-E026879C74C7}" presName="linH" presStyleCnt="0"/>
      <dgm:spPr/>
    </dgm:pt>
    <dgm:pt modelId="{7B65C1D7-1D18-AD46-BE65-E35A4131DBB4}" type="pres">
      <dgm:prSet presAssocID="{D8A24B6E-0ACD-6647-B9B4-E026879C74C7}" presName="padding1" presStyleCnt="0"/>
      <dgm:spPr/>
    </dgm:pt>
    <dgm:pt modelId="{CB15A554-97FE-824A-8D92-D0DC196496A4}" type="pres">
      <dgm:prSet presAssocID="{D8A24B6E-0ACD-6647-B9B4-E026879C74C7}" presName="padding2" presStyleCnt="0"/>
      <dgm:spPr/>
    </dgm:pt>
    <dgm:pt modelId="{47952F35-A79A-2D46-8119-0F8BC26C3513}" type="pres">
      <dgm:prSet presAssocID="{D8A24B6E-0ACD-6647-B9B4-E026879C74C7}" presName="negArrow" presStyleCnt="0"/>
      <dgm:spPr/>
    </dgm:pt>
    <dgm:pt modelId="{7E22C3DF-8EAA-934E-AB4F-F1570E6ADE68}" type="pres">
      <dgm:prSet presAssocID="{D8A24B6E-0ACD-6647-B9B4-E026879C74C7}" presName="backgroundArrow" presStyleLbl="node1" presStyleIdx="0" presStyleCnt="1" custAng="5400000" custScaleX="13596" custScaleY="13768" custLinFactNeighborX="43125" custLinFactNeighborY="-17812"/>
      <dgm:spPr/>
    </dgm:pt>
  </dgm:ptLst>
  <dgm:cxnLst>
    <dgm:cxn modelId="{1E254F93-0696-AB46-8947-B3B1D91FA5C2}" type="presOf" srcId="{D8A24B6E-0ACD-6647-B9B4-E026879C74C7}" destId="{B62E942E-C7DC-1F4D-8B9E-63F1191FD208}" srcOrd="0" destOrd="0" presId="urn:microsoft.com/office/officeart/2005/8/layout/hProcess3"/>
    <dgm:cxn modelId="{5074AAF2-0F33-3145-8C54-AF08C14EA3D4}" type="presParOf" srcId="{B62E942E-C7DC-1F4D-8B9E-63F1191FD208}" destId="{EBF9EA97-D3F5-BC42-96C3-4C082C9D8966}" srcOrd="0" destOrd="0" presId="urn:microsoft.com/office/officeart/2005/8/layout/hProcess3"/>
    <dgm:cxn modelId="{08DC9E5F-18F0-684C-A542-10DEB9109048}" type="presParOf" srcId="{B62E942E-C7DC-1F4D-8B9E-63F1191FD208}" destId="{C984EC12-4366-1D4B-AF92-31A77C275A5A}" srcOrd="1" destOrd="0" presId="urn:microsoft.com/office/officeart/2005/8/layout/hProcess3"/>
    <dgm:cxn modelId="{43C9BFE2-291A-BF40-B23C-EAD534A35A94}" type="presParOf" srcId="{C984EC12-4366-1D4B-AF92-31A77C275A5A}" destId="{7B65C1D7-1D18-AD46-BE65-E35A4131DBB4}" srcOrd="0" destOrd="0" presId="urn:microsoft.com/office/officeart/2005/8/layout/hProcess3"/>
    <dgm:cxn modelId="{56B236A0-2444-4D42-8C56-B7238E07BBA1}" type="presParOf" srcId="{C984EC12-4366-1D4B-AF92-31A77C275A5A}" destId="{CB15A554-97FE-824A-8D92-D0DC196496A4}" srcOrd="1" destOrd="0" presId="urn:microsoft.com/office/officeart/2005/8/layout/hProcess3"/>
    <dgm:cxn modelId="{BBFF1608-7ECF-C549-9931-08D33FF529D0}" type="presParOf" srcId="{C984EC12-4366-1D4B-AF92-31A77C275A5A}" destId="{47952F35-A79A-2D46-8119-0F8BC26C3513}" srcOrd="2" destOrd="0" presId="urn:microsoft.com/office/officeart/2005/8/layout/hProcess3"/>
    <dgm:cxn modelId="{7CA632EE-44FC-7E4A-B1B5-8491860EE0B3}" type="presParOf" srcId="{C984EC12-4366-1D4B-AF92-31A77C275A5A}" destId="{7E22C3DF-8EAA-934E-AB4F-F1570E6ADE68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2CCFD-72A7-AB44-AB66-374A2C23B0F6}">
      <dsp:nvSpPr>
        <dsp:cNvPr id="0" name=""/>
        <dsp:cNvSpPr/>
      </dsp:nvSpPr>
      <dsp:spPr>
        <a:xfrm>
          <a:off x="368234" y="558739"/>
          <a:ext cx="739953" cy="1572224"/>
        </a:xfrm>
        <a:prstGeom prst="ellipse">
          <a:avLst/>
        </a:prstGeom>
        <a:noFill/>
        <a:ln w="50800">
          <a:solidFill>
            <a:srgbClr val="FFFF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76598" y="788986"/>
        <a:ext cx="523225" cy="1111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2CCFD-72A7-AB44-AB66-374A2C23B0F6}">
      <dsp:nvSpPr>
        <dsp:cNvPr id="0" name=""/>
        <dsp:cNvSpPr/>
      </dsp:nvSpPr>
      <dsp:spPr>
        <a:xfrm>
          <a:off x="368234" y="558739"/>
          <a:ext cx="739953" cy="1572224"/>
        </a:xfrm>
        <a:prstGeom prst="ellipse">
          <a:avLst/>
        </a:prstGeom>
        <a:noFill/>
        <a:ln w="50800">
          <a:solidFill>
            <a:srgbClr val="FFFF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76598" y="788986"/>
        <a:ext cx="523225" cy="1111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2C3DF-8EAA-934E-AB4F-F1570E6ADE68}">
      <dsp:nvSpPr>
        <dsp:cNvPr id="0" name=""/>
        <dsp:cNvSpPr/>
      </dsp:nvSpPr>
      <dsp:spPr>
        <a:xfrm rot="5400000">
          <a:off x="2628900" y="1028354"/>
          <a:ext cx="828812" cy="559531"/>
        </a:xfrm>
        <a:prstGeom prst="right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tif"/><Relationship Id="rId5" Type="http://schemas.openxmlformats.org/officeDocument/2006/relationships/image" Target="../media/image5.tif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11" Type="http://schemas.openxmlformats.org/officeDocument/2006/relationships/image" Target="../media/image2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tif"/><Relationship Id="rId5" Type="http://schemas.openxmlformats.org/officeDocument/2006/relationships/image" Target="../media/image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5: Composition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Blum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7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Motifs12_0001.t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6717" b="28205"/>
          <a:stretch/>
        </p:blipFill>
        <p:spPr>
          <a:xfrm>
            <a:off x="228600" y="3194051"/>
            <a:ext cx="8750300" cy="326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4465" y="419100"/>
            <a:ext cx="32758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Melodic Transformation</a:t>
            </a:r>
          </a:p>
          <a:p>
            <a:pPr algn="ctr"/>
            <a:r>
              <a:rPr lang="en-US" dirty="0" smtClean="0"/>
              <a:t>(Reflection in the </a:t>
            </a:r>
            <a:r>
              <a:rPr lang="en-US" i="1" dirty="0" smtClean="0"/>
              <a:t>X</a:t>
            </a:r>
            <a:r>
              <a:rPr lang="en-US" dirty="0"/>
              <a:t> </a:t>
            </a:r>
            <a:r>
              <a:rPr lang="en-US" dirty="0" smtClean="0"/>
              <a:t>axis)</a:t>
            </a:r>
            <a:endParaRPr lang="en-US" dirty="0"/>
          </a:p>
        </p:txBody>
      </p:sp>
      <p:pic>
        <p:nvPicPr>
          <p:cNvPr id="6" name="Picture 5" descr="Math Motifs.t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t="10630" b="79083"/>
          <a:stretch/>
        </p:blipFill>
        <p:spPr>
          <a:xfrm>
            <a:off x="228600" y="1281520"/>
            <a:ext cx="8716322" cy="1105275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19760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Slide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64036" y="584200"/>
            <a:ext cx="573564" cy="5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Vibraphone</a:t>
            </a:r>
            <a:endParaRPr lang="en-US" dirty="0"/>
          </a:p>
          <a:p>
            <a:pPr marL="0" indent="0">
              <a:buNone/>
            </a:pPr>
            <a:r>
              <a:rPr lang="en-US" sz="1400" dirty="0" smtClean="0"/>
              <a:t>Percussive; bell-like; the long sustain of the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and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partials create beats</a:t>
            </a:r>
          </a:p>
          <a:p>
            <a:pPr marL="0" indent="0">
              <a:buNone/>
            </a:pPr>
            <a:r>
              <a:rPr lang="en-US" sz="1400" dirty="0" smtClean="0"/>
              <a:t>Has partials at 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, 3.26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, 7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, 12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, 18.5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, 26.23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</p:txBody>
      </p:sp>
      <p:pic>
        <p:nvPicPr>
          <p:cNvPr id="4" name="marimba timb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74000" y="622300"/>
            <a:ext cx="812800" cy="812800"/>
          </a:xfrm>
          <a:prstGeom prst="rect">
            <a:avLst/>
          </a:prstGeom>
        </p:spPr>
      </p:pic>
      <p:pic>
        <p:nvPicPr>
          <p:cNvPr id="5" name="Picture 4" descr="Screen shot 2011-11-29 at 7.12.45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9333" r="972"/>
          <a:stretch/>
        </p:blipFill>
        <p:spPr>
          <a:xfrm>
            <a:off x="1193800" y="2782598"/>
            <a:ext cx="6769100" cy="392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120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Harp</a:t>
            </a:r>
            <a:endParaRPr lang="en-US" dirty="0"/>
          </a:p>
          <a:p>
            <a:pPr marL="0" indent="0">
              <a:buNone/>
            </a:pPr>
            <a:r>
              <a:rPr lang="en-US" sz="1400" dirty="0" smtClean="0"/>
              <a:t>Evenly spaced partials, mellow timbre</a:t>
            </a:r>
          </a:p>
          <a:p>
            <a:pPr marL="0" indent="0">
              <a:buNone/>
            </a:pPr>
            <a:r>
              <a:rPr lang="en-US" sz="1400" dirty="0"/>
              <a:t>Has partials at </a:t>
            </a:r>
            <a:r>
              <a:rPr lang="en-US" sz="1400" i="1" dirty="0"/>
              <a:t>f</a:t>
            </a:r>
            <a:r>
              <a:rPr lang="en-US" sz="1400" baseline="-25000" dirty="0"/>
              <a:t>0</a:t>
            </a:r>
            <a:r>
              <a:rPr lang="en-US" sz="1400" dirty="0"/>
              <a:t>, 2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r>
              <a:rPr lang="en-US" sz="1400" dirty="0"/>
              <a:t>, </a:t>
            </a:r>
            <a:r>
              <a:rPr lang="en-US" sz="1400" dirty="0" smtClean="0"/>
              <a:t>3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r>
              <a:rPr lang="en-US" sz="1400" dirty="0"/>
              <a:t>, 4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r>
              <a:rPr lang="en-US" sz="1400" dirty="0"/>
              <a:t>, 5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r>
              <a:rPr lang="en-US" sz="1400" dirty="0"/>
              <a:t>, </a:t>
            </a:r>
            <a:r>
              <a:rPr lang="en-US" sz="1400" dirty="0" smtClean="0"/>
              <a:t>6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, … (decrease in intensity as they increase in frequency)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</p:txBody>
      </p:sp>
      <p:pic>
        <p:nvPicPr>
          <p:cNvPr id="6" name="harp timb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74000" y="622300"/>
            <a:ext cx="812800" cy="812800"/>
          </a:xfrm>
          <a:prstGeom prst="rect">
            <a:avLst/>
          </a:prstGeom>
        </p:spPr>
      </p:pic>
      <p:pic>
        <p:nvPicPr>
          <p:cNvPr id="7" name="Picture 6" descr="Screen shot 2011-11-29 at 7.28.31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t="10000" r="1112" b="1999"/>
          <a:stretch/>
        </p:blipFill>
        <p:spPr>
          <a:xfrm>
            <a:off x="977900" y="2643554"/>
            <a:ext cx="7200900" cy="4062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598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Pizzicato (Plucked) Strings</a:t>
            </a:r>
            <a:endParaRPr lang="en-US" dirty="0"/>
          </a:p>
          <a:p>
            <a:pPr marL="0" indent="0">
              <a:buNone/>
            </a:pPr>
            <a:r>
              <a:rPr lang="en-US" sz="1400" dirty="0" smtClean="0"/>
              <a:t>Percussive, evenly spaced partials</a:t>
            </a:r>
          </a:p>
          <a:p>
            <a:pPr marL="0" indent="0">
              <a:buNone/>
            </a:pPr>
            <a:r>
              <a:rPr lang="en-US" sz="1400" dirty="0" smtClean="0"/>
              <a:t>Strong partials at 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r>
              <a:rPr lang="en-US" sz="1400" dirty="0"/>
              <a:t>, </a:t>
            </a:r>
            <a:r>
              <a:rPr lang="en-US" sz="1400" dirty="0" smtClean="0"/>
              <a:t>2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r>
              <a:rPr lang="en-US" sz="1400" dirty="0"/>
              <a:t>, </a:t>
            </a:r>
            <a:r>
              <a:rPr lang="en-US" sz="1400" dirty="0" smtClean="0"/>
              <a:t>3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r>
              <a:rPr lang="en-US" sz="1400" dirty="0"/>
              <a:t>, </a:t>
            </a:r>
            <a:r>
              <a:rPr lang="en-US" sz="1400" dirty="0" smtClean="0"/>
              <a:t>4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, 8</a:t>
            </a:r>
            <a:r>
              <a:rPr lang="en-US" sz="1400" i="1" dirty="0" smtClean="0"/>
              <a:t>f</a:t>
            </a:r>
            <a:r>
              <a:rPr lang="en-US" sz="1400" baseline="-25000" dirty="0" smtClean="0"/>
              <a:t>0</a:t>
            </a:r>
            <a:endParaRPr lang="en-US" sz="1400" baseline="-250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</p:txBody>
      </p:sp>
      <p:pic>
        <p:nvPicPr>
          <p:cNvPr id="5" name="violin timb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74000" y="533400"/>
            <a:ext cx="812800" cy="812800"/>
          </a:xfrm>
          <a:prstGeom prst="rect">
            <a:avLst/>
          </a:prstGeom>
        </p:spPr>
      </p:pic>
      <p:pic>
        <p:nvPicPr>
          <p:cNvPr id="8" name="Picture 7" descr="Screen shot 2011-11-29 at 7.41.34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9778" r="1528" b="2000"/>
          <a:stretch/>
        </p:blipFill>
        <p:spPr>
          <a:xfrm>
            <a:off x="1016000" y="2669678"/>
            <a:ext cx="7112000" cy="4050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645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tone created by the organ pedal and the dissonances in the melody?</a:t>
            </a:r>
          </a:p>
          <a:p>
            <a:r>
              <a:rPr lang="en-US" dirty="0" smtClean="0"/>
              <a:t>What impact does the timbre of the instruments have on the piece?</a:t>
            </a:r>
          </a:p>
          <a:p>
            <a:r>
              <a:rPr lang="en-US" dirty="0" smtClean="0"/>
              <a:t>What does this piece communicate to you?</a:t>
            </a:r>
          </a:p>
          <a:p>
            <a:r>
              <a:rPr lang="en-US" dirty="0" smtClean="0"/>
              <a:t>What is the contour of the piece?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5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5: Composition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Blum</a:t>
            </a:r>
            <a:endParaRPr lang="en-US" dirty="0"/>
          </a:p>
        </p:txBody>
      </p:sp>
      <p:pic>
        <p:nvPicPr>
          <p:cNvPr id="5" name="Expo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21600" y="5753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6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3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1-28 at 10.15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288206"/>
            <a:ext cx="8343900" cy="4769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98900" y="409496"/>
            <a:ext cx="135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Organ Pedal</a:t>
            </a:r>
            <a:endParaRPr lang="en-US" b="1" dirty="0"/>
          </a:p>
        </p:txBody>
      </p:sp>
      <p:pic>
        <p:nvPicPr>
          <p:cNvPr id="2" name="Organ Samp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8606" y="6266606"/>
            <a:ext cx="451694" cy="4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9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4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8900" y="409496"/>
            <a:ext cx="135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Organ Pedal</a:t>
            </a:r>
            <a:endParaRPr lang="en-US" b="1" dirty="0"/>
          </a:p>
        </p:txBody>
      </p:sp>
      <p:pic>
        <p:nvPicPr>
          <p:cNvPr id="3" name="Picture 2" descr="Screen shot 2011-11-29 at 5.49.5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t="10222" b="4223"/>
          <a:stretch/>
        </p:blipFill>
        <p:spPr>
          <a:xfrm>
            <a:off x="495300" y="1625600"/>
            <a:ext cx="8150430" cy="4419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36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57300"/>
              </p:ext>
            </p:extLst>
          </p:nvPr>
        </p:nvGraphicFramePr>
        <p:xfrm>
          <a:off x="1" y="0"/>
          <a:ext cx="8991600" cy="6820754"/>
        </p:xfrm>
        <a:graphic>
          <a:graphicData uri="http://schemas.openxmlformats.org/drawingml/2006/table">
            <a:tbl>
              <a:tblPr/>
              <a:tblGrid>
                <a:gridCol w="455456"/>
                <a:gridCol w="954990"/>
                <a:gridCol w="1322294"/>
                <a:gridCol w="1013759"/>
                <a:gridCol w="1131297"/>
                <a:gridCol w="749300"/>
                <a:gridCol w="954990"/>
                <a:gridCol w="440764"/>
                <a:gridCol w="631764"/>
                <a:gridCol w="426071"/>
                <a:gridCol w="910915"/>
              </a:tblGrid>
              <a:tr h="46990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f</a:t>
                      </a:r>
                      <a:r>
                        <a:rPr lang="en-US" sz="9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Hz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from A440</a:t>
                      </a:r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/12</a:t>
                      </a:r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Rounded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nearest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 Frequency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51.35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-37.19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-3.099067342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70.2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-31.78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-2.647960588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A#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84.87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-28.49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-2.374176941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110.53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-23.92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-1.993065525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149.81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-18.65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-1.554369595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C#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186.47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-14.86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-1.238559981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218.42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-12.12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-1.010398559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D#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248.27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-9.91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-0.825593581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277.6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-7.97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-0.664495956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298.83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-6.70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-0.558178534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F#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328.92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-5.04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-0.41976679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369.25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-3.03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-0.252905603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G#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393.34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-0.161726618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414.84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-0.084948514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439.42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-0.001902989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465.61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0.08161852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492.84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0.163615829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555.16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0.3354001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587.08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0.416053586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659.88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0.584700169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740.53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0.751054659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786.09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0.837190973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831.63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0.918438279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880.33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1.000540909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988.15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1.167226534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1108.9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1.333553841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1173.61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16.98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1.41537764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1244.31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1.499770526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1319.2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1.584087875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1397.23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1.666994095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1481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1.750996212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1569.51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1.834738792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1664.63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23.04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1.919626114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1763.22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2.002637065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1974.09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2.165612336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2091.53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2.248983263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2218.4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2.333944093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2350.42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29.01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2.417343148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2489.45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2.500251611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2637.75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2.583732407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53.9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2960.07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33.00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2.750055864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9.00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F#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3959.58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38.04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3.16977198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8" marR="6178" marT="6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34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th Motifs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t="10630" b="79083"/>
          <a:stretch/>
        </p:blipFill>
        <p:spPr>
          <a:xfrm>
            <a:off x="282212" y="519520"/>
            <a:ext cx="8662710" cy="1105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015" y="430620"/>
            <a:ext cx="88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Motif A</a:t>
            </a:r>
            <a:endParaRPr lang="en-US" dirty="0"/>
          </a:p>
        </p:txBody>
      </p:sp>
      <p:pic>
        <p:nvPicPr>
          <p:cNvPr id="7" name="Picture 6" descr="Math Motifs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" t="23318" b="68110"/>
          <a:stretch/>
        </p:blipFill>
        <p:spPr>
          <a:xfrm>
            <a:off x="331785" y="1931091"/>
            <a:ext cx="8613137" cy="91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015" y="1668737"/>
            <a:ext cx="209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Variation on Motif A</a:t>
            </a:r>
            <a:endParaRPr lang="en-US" dirty="0"/>
          </a:p>
        </p:txBody>
      </p:sp>
      <p:pic>
        <p:nvPicPr>
          <p:cNvPr id="9" name="Picture 8" descr="Math Motifs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34027" b="54737"/>
          <a:stretch/>
        </p:blipFill>
        <p:spPr>
          <a:xfrm>
            <a:off x="242884" y="3063568"/>
            <a:ext cx="8702038" cy="119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2015" y="2878902"/>
            <a:ext cx="209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Variation on Motif 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2884" y="3968467"/>
            <a:ext cx="8613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Relationship to Organ Pedal</a:t>
            </a:r>
          </a:p>
          <a:p>
            <a:pPr algn="ctr"/>
            <a:r>
              <a:rPr lang="en-US" sz="1600" i="1" dirty="0" smtClean="0"/>
              <a:t>f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= 55 Hz (A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)</a:t>
            </a:r>
          </a:p>
          <a:p>
            <a:pPr algn="ctr"/>
            <a:endParaRPr lang="en-US" sz="1600" i="1" dirty="0" smtClean="0"/>
          </a:p>
          <a:p>
            <a:pPr algn="ctr"/>
            <a:r>
              <a:rPr lang="en-US" sz="1600" dirty="0" smtClean="0"/>
              <a:t>A – 1</a:t>
            </a:r>
            <a:r>
              <a:rPr lang="en-US" sz="1600" i="1" dirty="0" smtClean="0"/>
              <a:t>f</a:t>
            </a:r>
            <a:r>
              <a:rPr lang="en-US" sz="1600" dirty="0" smtClean="0"/>
              <a:t>, 2</a:t>
            </a:r>
            <a:r>
              <a:rPr lang="en-US" sz="1600" i="1" dirty="0" smtClean="0"/>
              <a:t>f</a:t>
            </a:r>
            <a:r>
              <a:rPr lang="en-US" sz="1600" dirty="0" smtClean="0"/>
              <a:t>, 4</a:t>
            </a:r>
            <a:r>
              <a:rPr lang="en-US" sz="1600" i="1" dirty="0" smtClean="0"/>
              <a:t>f</a:t>
            </a:r>
            <a:r>
              <a:rPr lang="en-US" sz="1600" dirty="0" smtClean="0"/>
              <a:t>, 8</a:t>
            </a:r>
            <a:r>
              <a:rPr lang="en-US" sz="1600" i="1" dirty="0" smtClean="0"/>
              <a:t>f</a:t>
            </a:r>
            <a:r>
              <a:rPr lang="en-US" sz="1600" dirty="0" smtClean="0"/>
              <a:t>, 16</a:t>
            </a:r>
            <a:r>
              <a:rPr lang="en-US" sz="1600" i="1" dirty="0" smtClean="0"/>
              <a:t>f</a:t>
            </a:r>
            <a:r>
              <a:rPr lang="en-US" sz="1600" dirty="0" smtClean="0"/>
              <a:t>, 32</a:t>
            </a:r>
            <a:r>
              <a:rPr lang="en-US" sz="1600" i="1" dirty="0" smtClean="0"/>
              <a:t>f</a:t>
            </a:r>
            <a:endParaRPr lang="en-US" sz="1600" dirty="0" smtClean="0"/>
          </a:p>
          <a:p>
            <a:pPr algn="ctr"/>
            <a:r>
              <a:rPr lang="en-US" sz="1600" dirty="0" smtClean="0"/>
              <a:t>B – 4.6</a:t>
            </a:r>
            <a:r>
              <a:rPr lang="en-US" sz="1600" i="1" dirty="0" smtClean="0"/>
              <a:t>f, </a:t>
            </a:r>
            <a:r>
              <a:rPr lang="en-US" sz="1600" dirty="0" smtClean="0"/>
              <a:t>9</a:t>
            </a:r>
            <a:r>
              <a:rPr lang="en-US" sz="1600" i="1" dirty="0" smtClean="0"/>
              <a:t>f</a:t>
            </a:r>
            <a:r>
              <a:rPr lang="en-US" sz="1600" dirty="0" smtClean="0"/>
              <a:t>, 18</a:t>
            </a:r>
            <a:r>
              <a:rPr lang="en-US" sz="1600" i="1" dirty="0" smtClean="0"/>
              <a:t>f</a:t>
            </a:r>
            <a:r>
              <a:rPr lang="en-US" sz="1600" dirty="0" smtClean="0"/>
              <a:t>, 36</a:t>
            </a:r>
            <a:r>
              <a:rPr lang="en-US" sz="1600" i="1" dirty="0" smtClean="0"/>
              <a:t>f</a:t>
            </a:r>
            <a:r>
              <a:rPr lang="en-US" sz="1600" dirty="0" smtClean="0"/>
              <a:t>, 72</a:t>
            </a:r>
            <a:r>
              <a:rPr lang="en-US" sz="1600" i="1" dirty="0" smtClean="0"/>
              <a:t>f</a:t>
            </a:r>
            <a:endParaRPr lang="en-US" sz="1600" dirty="0" smtClean="0"/>
          </a:p>
          <a:p>
            <a:pPr algn="ctr"/>
            <a:r>
              <a:rPr lang="en-US" sz="1600" dirty="0" smtClean="0"/>
              <a:t>C# - 1.3</a:t>
            </a:r>
            <a:r>
              <a:rPr lang="en-US" sz="1600" i="1" dirty="0" smtClean="0"/>
              <a:t>f</a:t>
            </a:r>
            <a:r>
              <a:rPr lang="en-US" sz="1600" dirty="0" smtClean="0"/>
              <a:t>, 5</a:t>
            </a:r>
            <a:r>
              <a:rPr lang="en-US" sz="1600" i="1" dirty="0" smtClean="0"/>
              <a:t>f</a:t>
            </a:r>
            <a:r>
              <a:rPr lang="en-US" sz="1600" dirty="0" smtClean="0"/>
              <a:t>, 10</a:t>
            </a:r>
            <a:r>
              <a:rPr lang="en-US" sz="1600" i="1" dirty="0" smtClean="0"/>
              <a:t>f</a:t>
            </a:r>
            <a:r>
              <a:rPr lang="en-US" sz="1600" dirty="0" smtClean="0"/>
              <a:t>, 20</a:t>
            </a:r>
            <a:r>
              <a:rPr lang="en-US" sz="1600" i="1" dirty="0" smtClean="0"/>
              <a:t>f</a:t>
            </a:r>
            <a:r>
              <a:rPr lang="en-US" sz="1600" dirty="0" smtClean="0"/>
              <a:t>, 40</a:t>
            </a:r>
            <a:r>
              <a:rPr lang="en-US" sz="1600" i="1" dirty="0" smtClean="0"/>
              <a:t>f</a:t>
            </a:r>
            <a:endParaRPr lang="en-US" sz="1600" dirty="0" smtClean="0"/>
          </a:p>
          <a:p>
            <a:pPr algn="ctr"/>
            <a:r>
              <a:rPr lang="en-US" sz="1600" dirty="0" smtClean="0"/>
              <a:t>D# - 22.7</a:t>
            </a:r>
            <a:r>
              <a:rPr lang="en-US" sz="1600" i="1" dirty="0" smtClean="0"/>
              <a:t>f</a:t>
            </a:r>
            <a:r>
              <a:rPr lang="en-US" sz="1600" dirty="0" smtClean="0"/>
              <a:t>, 40.4</a:t>
            </a:r>
            <a:r>
              <a:rPr lang="en-US" sz="1600" i="1" dirty="0" smtClean="0"/>
              <a:t>f</a:t>
            </a:r>
            <a:endParaRPr lang="en-US" sz="1600" dirty="0" smtClean="0"/>
          </a:p>
          <a:p>
            <a:pPr algn="ctr"/>
            <a:r>
              <a:rPr lang="en-US" sz="1600" dirty="0" smtClean="0"/>
              <a:t>E – 6</a:t>
            </a:r>
            <a:r>
              <a:rPr lang="en-US" sz="1600" i="1" dirty="0" smtClean="0"/>
              <a:t>f</a:t>
            </a:r>
            <a:r>
              <a:rPr lang="en-US" sz="1600" dirty="0" smtClean="0"/>
              <a:t>, 12</a:t>
            </a:r>
            <a:r>
              <a:rPr lang="en-US" sz="1600" i="1" dirty="0" smtClean="0"/>
              <a:t>f</a:t>
            </a:r>
            <a:r>
              <a:rPr lang="en-US" sz="1600" dirty="0" smtClean="0"/>
              <a:t>, 24</a:t>
            </a:r>
            <a:r>
              <a:rPr lang="en-US" sz="1600" i="1" dirty="0" smtClean="0"/>
              <a:t>f</a:t>
            </a:r>
            <a:r>
              <a:rPr lang="en-US" sz="1600" dirty="0" smtClean="0"/>
              <a:t>, 48</a:t>
            </a:r>
            <a:r>
              <a:rPr lang="en-US" sz="1600" i="1" dirty="0" smtClean="0"/>
              <a:t>f</a:t>
            </a:r>
            <a:endParaRPr lang="en-US" sz="1600" dirty="0" smtClean="0"/>
          </a:p>
          <a:p>
            <a:pPr algn="ctr"/>
            <a:r>
              <a:rPr lang="en-US" sz="1600" dirty="0" smtClean="0"/>
              <a:t>F# - 3.4</a:t>
            </a:r>
            <a:r>
              <a:rPr lang="en-US" sz="1600" i="1" dirty="0" smtClean="0"/>
              <a:t>f</a:t>
            </a:r>
            <a:r>
              <a:rPr lang="en-US" sz="1600" dirty="0" smtClean="0"/>
              <a:t>, 6.8</a:t>
            </a:r>
            <a:r>
              <a:rPr lang="en-US" sz="1600" i="1" dirty="0" smtClean="0"/>
              <a:t>f</a:t>
            </a:r>
            <a:r>
              <a:rPr lang="en-US" sz="1600" dirty="0" smtClean="0"/>
              <a:t>, 13.6</a:t>
            </a:r>
            <a:r>
              <a:rPr lang="en-US" sz="1600" i="1" dirty="0" smtClean="0"/>
              <a:t>f</a:t>
            </a:r>
            <a:r>
              <a:rPr lang="en-US" sz="1600" dirty="0" smtClean="0"/>
              <a:t>, 27</a:t>
            </a:r>
            <a:r>
              <a:rPr lang="en-US" sz="1600" i="1" dirty="0" smtClean="0"/>
              <a:t>f</a:t>
            </a:r>
            <a:endParaRPr lang="en-US" sz="1600" dirty="0" smtClean="0"/>
          </a:p>
          <a:p>
            <a:pPr algn="ctr"/>
            <a:r>
              <a:rPr lang="en-US" sz="1600" dirty="0" smtClean="0"/>
              <a:t>G# - 1</a:t>
            </a:r>
            <a:r>
              <a:rPr lang="en-US" sz="1600" i="1" dirty="0" smtClean="0"/>
              <a:t>f</a:t>
            </a:r>
            <a:r>
              <a:rPr lang="en-US" sz="1600" dirty="0" smtClean="0"/>
              <a:t>, 7.6</a:t>
            </a:r>
            <a:r>
              <a:rPr lang="en-US" sz="1600" i="1" dirty="0" smtClean="0"/>
              <a:t>f</a:t>
            </a:r>
            <a:r>
              <a:rPr lang="en-US" sz="1600" dirty="0" smtClean="0"/>
              <a:t>, 15.2</a:t>
            </a:r>
            <a:r>
              <a:rPr lang="en-US" sz="1600" i="1" dirty="0" smtClean="0"/>
              <a:t>f, </a:t>
            </a:r>
            <a:r>
              <a:rPr lang="en-US" sz="1600" dirty="0" smtClean="0"/>
              <a:t>30.3</a:t>
            </a:r>
            <a:r>
              <a:rPr lang="en-US" sz="1600" i="1" dirty="0" smtClean="0"/>
              <a:t>f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5411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884" y="3028667"/>
            <a:ext cx="86131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Relationship to Organ Pedal</a:t>
            </a:r>
          </a:p>
          <a:p>
            <a:pPr algn="ctr"/>
            <a:r>
              <a:rPr lang="en-US" sz="1600" i="1" dirty="0" smtClean="0"/>
              <a:t>f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= 55 Hz (A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)</a:t>
            </a:r>
          </a:p>
          <a:p>
            <a:pPr algn="ctr"/>
            <a:endParaRPr lang="en-US" sz="1600" i="1" dirty="0" smtClean="0"/>
          </a:p>
          <a:p>
            <a:pPr algn="ctr"/>
            <a:r>
              <a:rPr lang="en-US" sz="1600" dirty="0" smtClean="0"/>
              <a:t>A – 1</a:t>
            </a:r>
            <a:r>
              <a:rPr lang="en-US" sz="1600" i="1" dirty="0" smtClean="0"/>
              <a:t>f</a:t>
            </a:r>
            <a:r>
              <a:rPr lang="en-US" sz="1600" dirty="0" smtClean="0"/>
              <a:t>, 2</a:t>
            </a:r>
            <a:r>
              <a:rPr lang="en-US" sz="1600" i="1" dirty="0" smtClean="0"/>
              <a:t>f</a:t>
            </a:r>
            <a:r>
              <a:rPr lang="en-US" sz="1600" dirty="0" smtClean="0"/>
              <a:t>, 4</a:t>
            </a:r>
            <a:r>
              <a:rPr lang="en-US" sz="1600" i="1" dirty="0" smtClean="0"/>
              <a:t>f</a:t>
            </a:r>
            <a:r>
              <a:rPr lang="en-US" sz="1600" dirty="0" smtClean="0"/>
              <a:t>, 8</a:t>
            </a:r>
            <a:r>
              <a:rPr lang="en-US" sz="1600" i="1" dirty="0" smtClean="0"/>
              <a:t>f</a:t>
            </a:r>
            <a:r>
              <a:rPr lang="en-US" sz="1600" dirty="0" smtClean="0"/>
              <a:t>, 16</a:t>
            </a:r>
            <a:r>
              <a:rPr lang="en-US" sz="1600" i="1" dirty="0" smtClean="0"/>
              <a:t>f</a:t>
            </a:r>
            <a:r>
              <a:rPr lang="en-US" sz="1600" dirty="0" smtClean="0"/>
              <a:t>, 32</a:t>
            </a:r>
            <a:r>
              <a:rPr lang="en-US" sz="1600" i="1" dirty="0" smtClean="0"/>
              <a:t>f</a:t>
            </a:r>
            <a:endParaRPr lang="en-US" sz="1600" dirty="0" smtClean="0"/>
          </a:p>
          <a:p>
            <a:pPr algn="ctr"/>
            <a:r>
              <a:rPr lang="en-US" sz="1600" dirty="0" smtClean="0"/>
              <a:t>B – 4.6</a:t>
            </a:r>
            <a:r>
              <a:rPr lang="en-US" sz="1600" i="1" dirty="0" smtClean="0"/>
              <a:t>f, </a:t>
            </a:r>
            <a:r>
              <a:rPr lang="en-US" sz="1600" dirty="0" smtClean="0"/>
              <a:t>9</a:t>
            </a:r>
            <a:r>
              <a:rPr lang="en-US" sz="1600" i="1" dirty="0" smtClean="0"/>
              <a:t>f</a:t>
            </a:r>
            <a:r>
              <a:rPr lang="en-US" sz="1600" dirty="0" smtClean="0"/>
              <a:t>, 18</a:t>
            </a:r>
            <a:r>
              <a:rPr lang="en-US" sz="1600" i="1" dirty="0" smtClean="0"/>
              <a:t>f</a:t>
            </a:r>
            <a:r>
              <a:rPr lang="en-US" sz="1600" dirty="0" smtClean="0"/>
              <a:t>, 36</a:t>
            </a:r>
            <a:r>
              <a:rPr lang="en-US" sz="1600" i="1" dirty="0" smtClean="0"/>
              <a:t>f</a:t>
            </a:r>
            <a:r>
              <a:rPr lang="en-US" sz="1600" dirty="0" smtClean="0"/>
              <a:t>, 72</a:t>
            </a:r>
            <a:r>
              <a:rPr lang="en-US" sz="1600" i="1" dirty="0" smtClean="0"/>
              <a:t>f</a:t>
            </a:r>
          </a:p>
          <a:p>
            <a:pPr algn="ctr"/>
            <a:r>
              <a:rPr lang="en-US" sz="1600" dirty="0" smtClean="0"/>
              <a:t>C – 38</a:t>
            </a:r>
            <a:r>
              <a:rPr lang="en-US" sz="1600" i="1" dirty="0" smtClean="0"/>
              <a:t>f</a:t>
            </a:r>
            <a:endParaRPr lang="en-US" sz="1600" dirty="0" smtClean="0"/>
          </a:p>
          <a:p>
            <a:pPr algn="ctr"/>
            <a:r>
              <a:rPr lang="en-US" sz="1600" dirty="0" smtClean="0"/>
              <a:t>C# - 1.3</a:t>
            </a:r>
            <a:r>
              <a:rPr lang="en-US" sz="1600" i="1" dirty="0" smtClean="0"/>
              <a:t>f</a:t>
            </a:r>
            <a:r>
              <a:rPr lang="en-US" sz="1600" dirty="0" smtClean="0"/>
              <a:t>, 5</a:t>
            </a:r>
            <a:r>
              <a:rPr lang="en-US" sz="1600" i="1" dirty="0" smtClean="0"/>
              <a:t>f</a:t>
            </a:r>
            <a:r>
              <a:rPr lang="en-US" sz="1600" dirty="0" smtClean="0"/>
              <a:t>, 10</a:t>
            </a:r>
            <a:r>
              <a:rPr lang="en-US" sz="1600" i="1" dirty="0" smtClean="0"/>
              <a:t>f</a:t>
            </a:r>
            <a:r>
              <a:rPr lang="en-US" sz="1600" dirty="0" smtClean="0"/>
              <a:t>, 20</a:t>
            </a:r>
            <a:r>
              <a:rPr lang="en-US" sz="1600" i="1" dirty="0" smtClean="0"/>
              <a:t>f</a:t>
            </a:r>
            <a:r>
              <a:rPr lang="en-US" sz="1600" dirty="0" smtClean="0"/>
              <a:t>, 40</a:t>
            </a:r>
            <a:r>
              <a:rPr lang="en-US" sz="1600" i="1" dirty="0" smtClean="0"/>
              <a:t>f</a:t>
            </a:r>
            <a:endParaRPr lang="en-US" sz="1600" dirty="0" smtClean="0"/>
          </a:p>
          <a:p>
            <a:pPr algn="ctr"/>
            <a:r>
              <a:rPr lang="en-US" sz="1600" dirty="0" smtClean="0"/>
              <a:t>D# - 22.7</a:t>
            </a:r>
            <a:r>
              <a:rPr lang="en-US" sz="1600" i="1" dirty="0" smtClean="0"/>
              <a:t>f</a:t>
            </a:r>
            <a:r>
              <a:rPr lang="en-US" sz="1600" dirty="0" smtClean="0"/>
              <a:t>, 40.4</a:t>
            </a:r>
            <a:r>
              <a:rPr lang="en-US" sz="1600" i="1" dirty="0" smtClean="0"/>
              <a:t>f</a:t>
            </a:r>
            <a:endParaRPr lang="en-US" sz="1600" dirty="0" smtClean="0"/>
          </a:p>
          <a:p>
            <a:pPr algn="ctr"/>
            <a:r>
              <a:rPr lang="en-US" sz="1600" dirty="0" smtClean="0"/>
              <a:t>E – 6</a:t>
            </a:r>
            <a:r>
              <a:rPr lang="en-US" sz="1600" i="1" dirty="0" smtClean="0"/>
              <a:t>f</a:t>
            </a:r>
            <a:r>
              <a:rPr lang="en-US" sz="1600" dirty="0" smtClean="0"/>
              <a:t>, 12</a:t>
            </a:r>
            <a:r>
              <a:rPr lang="en-US" sz="1600" i="1" dirty="0" smtClean="0"/>
              <a:t>f</a:t>
            </a:r>
            <a:r>
              <a:rPr lang="en-US" sz="1600" dirty="0" smtClean="0"/>
              <a:t>, 24</a:t>
            </a:r>
            <a:r>
              <a:rPr lang="en-US" sz="1600" i="1" dirty="0" smtClean="0"/>
              <a:t>f</a:t>
            </a:r>
            <a:r>
              <a:rPr lang="en-US" sz="1600" dirty="0" smtClean="0"/>
              <a:t>, 48</a:t>
            </a:r>
            <a:r>
              <a:rPr lang="en-US" sz="1600" i="1" dirty="0" smtClean="0"/>
              <a:t>f</a:t>
            </a:r>
            <a:endParaRPr lang="en-US" sz="1600" dirty="0" smtClean="0"/>
          </a:p>
          <a:p>
            <a:pPr algn="ctr"/>
            <a:r>
              <a:rPr lang="en-US" sz="1600" dirty="0" smtClean="0"/>
              <a:t>F# - 3.4</a:t>
            </a:r>
            <a:r>
              <a:rPr lang="en-US" sz="1600" i="1" dirty="0" smtClean="0"/>
              <a:t>f</a:t>
            </a:r>
            <a:r>
              <a:rPr lang="en-US" sz="1600" dirty="0" smtClean="0"/>
              <a:t>, 6.8</a:t>
            </a:r>
            <a:r>
              <a:rPr lang="en-US" sz="1600" i="1" dirty="0" smtClean="0"/>
              <a:t>f</a:t>
            </a:r>
            <a:r>
              <a:rPr lang="en-US" sz="1600" dirty="0" smtClean="0"/>
              <a:t>, 13.6</a:t>
            </a:r>
            <a:r>
              <a:rPr lang="en-US" sz="1600" i="1" dirty="0" smtClean="0"/>
              <a:t>f</a:t>
            </a:r>
            <a:r>
              <a:rPr lang="en-US" sz="1600" dirty="0" smtClean="0"/>
              <a:t>, 27</a:t>
            </a:r>
            <a:r>
              <a:rPr lang="en-US" sz="1600" i="1" dirty="0" smtClean="0"/>
              <a:t>f</a:t>
            </a:r>
          </a:p>
          <a:p>
            <a:pPr algn="ctr"/>
            <a:r>
              <a:rPr lang="en-US" sz="1600" dirty="0" smtClean="0"/>
              <a:t>G – 7.2</a:t>
            </a:r>
            <a:r>
              <a:rPr lang="en-US" sz="1600" i="1" dirty="0" smtClean="0"/>
              <a:t>f</a:t>
            </a:r>
            <a:r>
              <a:rPr lang="en-US" sz="1600" dirty="0" smtClean="0"/>
              <a:t>, 14.3</a:t>
            </a:r>
            <a:r>
              <a:rPr lang="en-US" sz="1600" i="1" dirty="0" smtClean="0"/>
              <a:t>f</a:t>
            </a:r>
            <a:r>
              <a:rPr lang="en-US" sz="1600" dirty="0" smtClean="0"/>
              <a:t>, 28.6</a:t>
            </a:r>
            <a:r>
              <a:rPr lang="en-US" sz="1600" i="1" dirty="0" smtClean="0"/>
              <a:t>f</a:t>
            </a:r>
            <a:endParaRPr lang="en-US" sz="1600" dirty="0" smtClean="0"/>
          </a:p>
          <a:p>
            <a:pPr algn="ctr"/>
            <a:r>
              <a:rPr lang="en-US" sz="1600" dirty="0" smtClean="0"/>
              <a:t>G# - 1</a:t>
            </a:r>
            <a:r>
              <a:rPr lang="en-US" sz="1600" i="1" dirty="0" smtClean="0"/>
              <a:t>f</a:t>
            </a:r>
            <a:r>
              <a:rPr lang="en-US" sz="1600" dirty="0" smtClean="0"/>
              <a:t>, 7.6</a:t>
            </a:r>
            <a:r>
              <a:rPr lang="en-US" sz="1600" i="1" dirty="0" smtClean="0"/>
              <a:t>f</a:t>
            </a:r>
            <a:r>
              <a:rPr lang="en-US" sz="1600" dirty="0" smtClean="0"/>
              <a:t>, 15.2</a:t>
            </a:r>
            <a:r>
              <a:rPr lang="en-US" sz="1600" i="1" dirty="0" smtClean="0"/>
              <a:t>f, </a:t>
            </a:r>
            <a:r>
              <a:rPr lang="en-US" sz="1600" dirty="0" smtClean="0"/>
              <a:t>30.3</a:t>
            </a:r>
            <a:r>
              <a:rPr lang="en-US" sz="1600" i="1" dirty="0" smtClean="0"/>
              <a:t>f</a:t>
            </a:r>
            <a:endParaRPr lang="en-US" sz="1600" dirty="0" smtClean="0"/>
          </a:p>
        </p:txBody>
      </p:sp>
      <p:pic>
        <p:nvPicPr>
          <p:cNvPr id="6" name="Picture 5" descr="Math Motifs_0001.t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6497" b="56937"/>
          <a:stretch/>
        </p:blipFill>
        <p:spPr>
          <a:xfrm>
            <a:off x="242884" y="723900"/>
            <a:ext cx="8724900" cy="1574800"/>
          </a:xfrm>
          <a:prstGeom prst="rect">
            <a:avLst/>
          </a:prstGeom>
        </p:spPr>
      </p:pic>
      <p:pic>
        <p:nvPicPr>
          <p:cNvPr id="2" name="Harp &amp; Marimb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884" y="5669255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226" y="354568"/>
            <a:ext cx="90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Motif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8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th Motifs_0001.tif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6497" b="56937"/>
          <a:stretch/>
        </p:blipFill>
        <p:spPr>
          <a:xfrm>
            <a:off x="242884" y="723900"/>
            <a:ext cx="8724900" cy="157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226" y="354568"/>
            <a:ext cx="241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Dissonance in Motif B</a:t>
            </a:r>
            <a:endParaRPr lang="en-US" dirty="0"/>
          </a:p>
        </p:txBody>
      </p:sp>
      <p:pic>
        <p:nvPicPr>
          <p:cNvPr id="4" name="Picture 3" descr="Screen shot 2011-11-29 at 5.58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38009"/>
            <a:ext cx="7975600" cy="436759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77810037"/>
              </p:ext>
            </p:extLst>
          </p:nvPr>
        </p:nvGraphicFramePr>
        <p:xfrm>
          <a:off x="1155700" y="127000"/>
          <a:ext cx="36957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0112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th Motifs_0001.tif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6497" b="56937"/>
          <a:stretch/>
        </p:blipFill>
        <p:spPr>
          <a:xfrm>
            <a:off x="242884" y="723900"/>
            <a:ext cx="8724900" cy="157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226" y="354568"/>
            <a:ext cx="241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Dissonance in Motif B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95021009"/>
              </p:ext>
            </p:extLst>
          </p:nvPr>
        </p:nvGraphicFramePr>
        <p:xfrm>
          <a:off x="1155700" y="127000"/>
          <a:ext cx="36957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115976"/>
              </p:ext>
            </p:extLst>
          </p:nvPr>
        </p:nvGraphicFramePr>
        <p:xfrm>
          <a:off x="2635250" y="2340610"/>
          <a:ext cx="3873500" cy="4310380"/>
        </p:xfrm>
        <a:graphic>
          <a:graphicData uri="http://schemas.openxmlformats.org/drawingml/2006/table">
            <a:tbl>
              <a:tblPr/>
              <a:tblGrid>
                <a:gridCol w="1028700"/>
                <a:gridCol w="927100"/>
                <a:gridCol w="1917700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Strongest Partials (above 25dB)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 (Hz)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Intensity (dB)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Previous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41.86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60.76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111.87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166.78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192.48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207.96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261.41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277.18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290.91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329.75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783.16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796.59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880.41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982.45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1109.79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1568.21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1200" b="0" i="1" u="none" strike="noStrike" spc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Dissonance</a:t>
                      </a:r>
                      <a:r>
                        <a:rPr lang="nb-NO" sz="1200" b="0" i="1" u="none" strike="noStrike" spc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≤15%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92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312</TotalTime>
  <Words>937</Words>
  <Application>Microsoft Macintosh PowerPoint</Application>
  <PresentationFormat>On-screen Show (4:3)</PresentationFormat>
  <Paragraphs>528</Paragraphs>
  <Slides>14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Math 5: Composition</vt:lpstr>
      <vt:lpstr>Math 5: 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Instrumentation</vt:lpstr>
      <vt:lpstr>Instrumentation</vt:lpstr>
      <vt:lpstr>Instrumentation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5: Composition</dc:title>
  <dc:creator>Michael Blum</dc:creator>
  <cp:lastModifiedBy>Michael Blum</cp:lastModifiedBy>
  <cp:revision>30</cp:revision>
  <dcterms:created xsi:type="dcterms:W3CDTF">2011-11-29T05:11:25Z</dcterms:created>
  <dcterms:modified xsi:type="dcterms:W3CDTF">2011-12-05T20:27:04Z</dcterms:modified>
</cp:coreProperties>
</file>